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8" r:id="rId5"/>
    <p:sldId id="262" r:id="rId6"/>
    <p:sldId id="261" r:id="rId7"/>
    <p:sldId id="263" r:id="rId8"/>
    <p:sldId id="266" r:id="rId9"/>
    <p:sldId id="264" r:id="rId10"/>
    <p:sldId id="268" r:id="rId11"/>
    <p:sldId id="270" r:id="rId12"/>
    <p:sldId id="271" r:id="rId13"/>
    <p:sldId id="272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109" d="100"/>
          <a:sy n="109" d="100"/>
        </p:scale>
        <p:origin x="183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1435" y="1413764"/>
            <a:ext cx="210312" cy="210312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0435" y="1338706"/>
            <a:ext cx="307095" cy="2863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506" y="0"/>
                </a:lnTo>
                <a:lnTo>
                  <a:pt x="0" y="819404"/>
                </a:lnTo>
                <a:lnTo>
                  <a:pt x="48653" y="818012"/>
                </a:lnTo>
                <a:lnTo>
                  <a:pt x="96069" y="813890"/>
                </a:lnTo>
                <a:lnTo>
                  <a:pt x="142676" y="807114"/>
                </a:lnTo>
                <a:lnTo>
                  <a:pt x="188396" y="797760"/>
                </a:lnTo>
                <a:lnTo>
                  <a:pt x="233153" y="785906"/>
                </a:lnTo>
                <a:lnTo>
                  <a:pt x="276870" y="771629"/>
                </a:lnTo>
                <a:lnTo>
                  <a:pt x="319469" y="755005"/>
                </a:lnTo>
                <a:lnTo>
                  <a:pt x="360876" y="736111"/>
                </a:lnTo>
                <a:lnTo>
                  <a:pt x="401011" y="715024"/>
                </a:lnTo>
                <a:lnTo>
                  <a:pt x="439799" y="691821"/>
                </a:lnTo>
                <a:lnTo>
                  <a:pt x="477163" y="666580"/>
                </a:lnTo>
                <a:lnTo>
                  <a:pt x="513025" y="639376"/>
                </a:lnTo>
                <a:lnTo>
                  <a:pt x="547310" y="610287"/>
                </a:lnTo>
                <a:lnTo>
                  <a:pt x="579939" y="579389"/>
                </a:lnTo>
                <a:lnTo>
                  <a:pt x="610837" y="546760"/>
                </a:lnTo>
                <a:lnTo>
                  <a:pt x="639926" y="512477"/>
                </a:lnTo>
                <a:lnTo>
                  <a:pt x="667130" y="476615"/>
                </a:lnTo>
                <a:lnTo>
                  <a:pt x="692371" y="439253"/>
                </a:lnTo>
                <a:lnTo>
                  <a:pt x="715574" y="400467"/>
                </a:lnTo>
                <a:lnTo>
                  <a:pt x="736660" y="360334"/>
                </a:lnTo>
                <a:lnTo>
                  <a:pt x="755553" y="318930"/>
                </a:lnTo>
                <a:lnTo>
                  <a:pt x="772177" y="276333"/>
                </a:lnTo>
                <a:lnTo>
                  <a:pt x="786453" y="232620"/>
                </a:lnTo>
                <a:lnTo>
                  <a:pt x="798307" y="187868"/>
                </a:lnTo>
                <a:lnTo>
                  <a:pt x="807660" y="142152"/>
                </a:lnTo>
                <a:lnTo>
                  <a:pt x="814436" y="95551"/>
                </a:lnTo>
                <a:lnTo>
                  <a:pt x="818558" y="48141"/>
                </a:lnTo>
                <a:lnTo>
                  <a:pt x="819949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010" y="3556"/>
            <a:ext cx="820419" cy="819785"/>
          </a:xfrm>
          <a:custGeom>
            <a:avLst/>
            <a:gdLst/>
            <a:ahLst/>
            <a:cxnLst/>
            <a:rect l="l" t="t" r="r" b="b"/>
            <a:pathLst>
              <a:path w="820419" h="819785">
                <a:moveTo>
                  <a:pt x="819949" y="0"/>
                </a:moveTo>
                <a:lnTo>
                  <a:pt x="818558" y="48141"/>
                </a:lnTo>
                <a:lnTo>
                  <a:pt x="814436" y="95551"/>
                </a:lnTo>
                <a:lnTo>
                  <a:pt x="807660" y="142152"/>
                </a:lnTo>
                <a:lnTo>
                  <a:pt x="798307" y="187868"/>
                </a:lnTo>
                <a:lnTo>
                  <a:pt x="786453" y="232620"/>
                </a:lnTo>
                <a:lnTo>
                  <a:pt x="772177" y="276333"/>
                </a:lnTo>
                <a:lnTo>
                  <a:pt x="755553" y="318930"/>
                </a:lnTo>
                <a:lnTo>
                  <a:pt x="736660" y="360334"/>
                </a:lnTo>
                <a:lnTo>
                  <a:pt x="715574" y="400467"/>
                </a:lnTo>
                <a:lnTo>
                  <a:pt x="692371" y="439253"/>
                </a:lnTo>
                <a:lnTo>
                  <a:pt x="667130" y="476615"/>
                </a:lnTo>
                <a:lnTo>
                  <a:pt x="639926" y="512477"/>
                </a:lnTo>
                <a:lnTo>
                  <a:pt x="610837" y="546760"/>
                </a:lnTo>
                <a:lnTo>
                  <a:pt x="579939" y="579389"/>
                </a:lnTo>
                <a:lnTo>
                  <a:pt x="547310" y="610287"/>
                </a:lnTo>
                <a:lnTo>
                  <a:pt x="513025" y="639376"/>
                </a:lnTo>
                <a:lnTo>
                  <a:pt x="477163" y="666580"/>
                </a:lnTo>
                <a:lnTo>
                  <a:pt x="439799" y="691821"/>
                </a:lnTo>
                <a:lnTo>
                  <a:pt x="401011" y="715024"/>
                </a:lnTo>
                <a:lnTo>
                  <a:pt x="360876" y="736111"/>
                </a:lnTo>
                <a:lnTo>
                  <a:pt x="319469" y="755005"/>
                </a:lnTo>
                <a:lnTo>
                  <a:pt x="276870" y="771629"/>
                </a:lnTo>
                <a:lnTo>
                  <a:pt x="233153" y="785906"/>
                </a:lnTo>
                <a:lnTo>
                  <a:pt x="188396" y="797760"/>
                </a:lnTo>
                <a:lnTo>
                  <a:pt x="142676" y="807114"/>
                </a:lnTo>
                <a:lnTo>
                  <a:pt x="96069" y="813890"/>
                </a:lnTo>
                <a:lnTo>
                  <a:pt x="48653" y="818012"/>
                </a:lnTo>
                <a:lnTo>
                  <a:pt x="505" y="819404"/>
                </a:lnTo>
                <a:lnTo>
                  <a:pt x="336" y="819404"/>
                </a:lnTo>
                <a:lnTo>
                  <a:pt x="168" y="819404"/>
                </a:lnTo>
                <a:lnTo>
                  <a:pt x="0" y="819404"/>
                </a:lnTo>
                <a:lnTo>
                  <a:pt x="506" y="0"/>
                </a:lnTo>
                <a:lnTo>
                  <a:pt x="819949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8015" y="6095"/>
            <a:ext cx="1784604" cy="178307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8821" y="21081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09" y="708461"/>
                </a:lnTo>
                <a:lnTo>
                  <a:pt x="20981" y="662500"/>
                </a:lnTo>
                <a:lnTo>
                  <a:pt x="32484" y="617462"/>
                </a:lnTo>
                <a:lnTo>
                  <a:pt x="46346" y="573417"/>
                </a:lnTo>
                <a:lnTo>
                  <a:pt x="62495" y="530438"/>
                </a:lnTo>
                <a:lnTo>
                  <a:pt x="80860" y="488596"/>
                </a:lnTo>
                <a:lnTo>
                  <a:pt x="101369" y="447964"/>
                </a:lnTo>
                <a:lnTo>
                  <a:pt x="123949" y="408613"/>
                </a:lnTo>
                <a:lnTo>
                  <a:pt x="148530" y="370615"/>
                </a:lnTo>
                <a:lnTo>
                  <a:pt x="175039" y="334042"/>
                </a:lnTo>
                <a:lnTo>
                  <a:pt x="203404" y="298966"/>
                </a:lnTo>
                <a:lnTo>
                  <a:pt x="233553" y="265459"/>
                </a:lnTo>
                <a:lnTo>
                  <a:pt x="265416" y="233593"/>
                </a:lnTo>
                <a:lnTo>
                  <a:pt x="298919" y="203439"/>
                </a:lnTo>
                <a:lnTo>
                  <a:pt x="333991" y="175070"/>
                </a:lnTo>
                <a:lnTo>
                  <a:pt x="370561" y="148557"/>
                </a:lnTo>
                <a:lnTo>
                  <a:pt x="408556" y="123973"/>
                </a:lnTo>
                <a:lnTo>
                  <a:pt x="447904" y="101388"/>
                </a:lnTo>
                <a:lnTo>
                  <a:pt x="488534" y="80876"/>
                </a:lnTo>
                <a:lnTo>
                  <a:pt x="530373" y="62508"/>
                </a:lnTo>
                <a:lnTo>
                  <a:pt x="573351" y="46355"/>
                </a:lnTo>
                <a:lnTo>
                  <a:pt x="617394" y="32490"/>
                </a:lnTo>
                <a:lnTo>
                  <a:pt x="662432" y="20985"/>
                </a:lnTo>
                <a:lnTo>
                  <a:pt x="708393" y="11912"/>
                </a:lnTo>
                <a:lnTo>
                  <a:pt x="755204" y="5342"/>
                </a:lnTo>
                <a:lnTo>
                  <a:pt x="802793" y="1347"/>
                </a:lnTo>
                <a:lnTo>
                  <a:pt x="851090" y="0"/>
                </a:lnTo>
                <a:lnTo>
                  <a:pt x="899386" y="1347"/>
                </a:lnTo>
                <a:lnTo>
                  <a:pt x="946976" y="5342"/>
                </a:lnTo>
                <a:lnTo>
                  <a:pt x="993786" y="11912"/>
                </a:lnTo>
                <a:lnTo>
                  <a:pt x="1039746" y="20985"/>
                </a:lnTo>
                <a:lnTo>
                  <a:pt x="1084783" y="32490"/>
                </a:lnTo>
                <a:lnTo>
                  <a:pt x="1128825" y="46355"/>
                </a:lnTo>
                <a:lnTo>
                  <a:pt x="1171801" y="62508"/>
                </a:lnTo>
                <a:lnTo>
                  <a:pt x="1213639" y="80876"/>
                </a:lnTo>
                <a:lnTo>
                  <a:pt x="1254268" y="101388"/>
                </a:lnTo>
                <a:lnTo>
                  <a:pt x="1293614" y="123973"/>
                </a:lnTo>
                <a:lnTo>
                  <a:pt x="1331607" y="148557"/>
                </a:lnTo>
                <a:lnTo>
                  <a:pt x="1368174" y="175070"/>
                </a:lnTo>
                <a:lnTo>
                  <a:pt x="1403245" y="203439"/>
                </a:lnTo>
                <a:lnTo>
                  <a:pt x="1436746" y="233593"/>
                </a:lnTo>
                <a:lnTo>
                  <a:pt x="1468606" y="265459"/>
                </a:lnTo>
                <a:lnTo>
                  <a:pt x="1498754" y="298966"/>
                </a:lnTo>
                <a:lnTo>
                  <a:pt x="1527117" y="334042"/>
                </a:lnTo>
                <a:lnTo>
                  <a:pt x="1553624" y="370615"/>
                </a:lnTo>
                <a:lnTo>
                  <a:pt x="1578203" y="408613"/>
                </a:lnTo>
                <a:lnTo>
                  <a:pt x="1600782" y="447964"/>
                </a:lnTo>
                <a:lnTo>
                  <a:pt x="1621289" y="488596"/>
                </a:lnTo>
                <a:lnTo>
                  <a:pt x="1639653" y="530438"/>
                </a:lnTo>
                <a:lnTo>
                  <a:pt x="1655801" y="573417"/>
                </a:lnTo>
                <a:lnTo>
                  <a:pt x="1669661" y="617462"/>
                </a:lnTo>
                <a:lnTo>
                  <a:pt x="1681163" y="662500"/>
                </a:lnTo>
                <a:lnTo>
                  <a:pt x="1690234" y="708461"/>
                </a:lnTo>
                <a:lnTo>
                  <a:pt x="1696802" y="755271"/>
                </a:lnTo>
                <a:lnTo>
                  <a:pt x="1700795" y="802859"/>
                </a:lnTo>
                <a:lnTo>
                  <a:pt x="1702142" y="851154"/>
                </a:lnTo>
                <a:lnTo>
                  <a:pt x="1700795" y="899447"/>
                </a:lnTo>
                <a:lnTo>
                  <a:pt x="1696802" y="947034"/>
                </a:lnTo>
                <a:lnTo>
                  <a:pt x="1690234" y="993843"/>
                </a:lnTo>
                <a:lnTo>
                  <a:pt x="1681163" y="1039800"/>
                </a:lnTo>
                <a:lnTo>
                  <a:pt x="1669661" y="1084835"/>
                </a:lnTo>
                <a:lnTo>
                  <a:pt x="1655801" y="1128876"/>
                </a:lnTo>
                <a:lnTo>
                  <a:pt x="1639653" y="1171850"/>
                </a:lnTo>
                <a:lnTo>
                  <a:pt x="1621289" y="1213687"/>
                </a:lnTo>
                <a:lnTo>
                  <a:pt x="1600782" y="1254314"/>
                </a:lnTo>
                <a:lnTo>
                  <a:pt x="1578203" y="1293659"/>
                </a:lnTo>
                <a:lnTo>
                  <a:pt x="1553624" y="1331651"/>
                </a:lnTo>
                <a:lnTo>
                  <a:pt x="1527117" y="1368218"/>
                </a:lnTo>
                <a:lnTo>
                  <a:pt x="1498754" y="1403287"/>
                </a:lnTo>
                <a:lnTo>
                  <a:pt x="1468606" y="1436788"/>
                </a:lnTo>
                <a:lnTo>
                  <a:pt x="1436746" y="1468647"/>
                </a:lnTo>
                <a:lnTo>
                  <a:pt x="1403245" y="1498795"/>
                </a:lnTo>
                <a:lnTo>
                  <a:pt x="1368174" y="1527157"/>
                </a:lnTo>
                <a:lnTo>
                  <a:pt x="1331607" y="1553664"/>
                </a:lnTo>
                <a:lnTo>
                  <a:pt x="1293614" y="1578242"/>
                </a:lnTo>
                <a:lnTo>
                  <a:pt x="1254268" y="1600821"/>
                </a:lnTo>
                <a:lnTo>
                  <a:pt x="1213639" y="1621328"/>
                </a:lnTo>
                <a:lnTo>
                  <a:pt x="1171801" y="1639691"/>
                </a:lnTo>
                <a:lnTo>
                  <a:pt x="1128825" y="1655839"/>
                </a:lnTo>
                <a:lnTo>
                  <a:pt x="1084783" y="1669700"/>
                </a:lnTo>
                <a:lnTo>
                  <a:pt x="1039746" y="1681201"/>
                </a:lnTo>
                <a:lnTo>
                  <a:pt x="993786" y="1690272"/>
                </a:lnTo>
                <a:lnTo>
                  <a:pt x="946976" y="1696840"/>
                </a:lnTo>
                <a:lnTo>
                  <a:pt x="899386" y="1700833"/>
                </a:lnTo>
                <a:lnTo>
                  <a:pt x="851090" y="1702181"/>
                </a:lnTo>
                <a:lnTo>
                  <a:pt x="802793" y="1700833"/>
                </a:lnTo>
                <a:lnTo>
                  <a:pt x="755204" y="1696840"/>
                </a:lnTo>
                <a:lnTo>
                  <a:pt x="708393" y="1690272"/>
                </a:lnTo>
                <a:lnTo>
                  <a:pt x="662432" y="1681201"/>
                </a:lnTo>
                <a:lnTo>
                  <a:pt x="617394" y="1669700"/>
                </a:lnTo>
                <a:lnTo>
                  <a:pt x="573351" y="1655839"/>
                </a:lnTo>
                <a:lnTo>
                  <a:pt x="530373" y="1639691"/>
                </a:lnTo>
                <a:lnTo>
                  <a:pt x="488534" y="1621328"/>
                </a:lnTo>
                <a:lnTo>
                  <a:pt x="447904" y="1600821"/>
                </a:lnTo>
                <a:lnTo>
                  <a:pt x="408556" y="1578242"/>
                </a:lnTo>
                <a:lnTo>
                  <a:pt x="370561" y="1553664"/>
                </a:lnTo>
                <a:lnTo>
                  <a:pt x="333991" y="1527157"/>
                </a:lnTo>
                <a:lnTo>
                  <a:pt x="298919" y="1498795"/>
                </a:lnTo>
                <a:lnTo>
                  <a:pt x="265416" y="1468647"/>
                </a:lnTo>
                <a:lnTo>
                  <a:pt x="233553" y="1436788"/>
                </a:lnTo>
                <a:lnTo>
                  <a:pt x="203404" y="1403287"/>
                </a:lnTo>
                <a:lnTo>
                  <a:pt x="175039" y="1368218"/>
                </a:lnTo>
                <a:lnTo>
                  <a:pt x="148530" y="1331651"/>
                </a:lnTo>
                <a:lnTo>
                  <a:pt x="123949" y="1293659"/>
                </a:lnTo>
                <a:lnTo>
                  <a:pt x="101369" y="1254314"/>
                </a:lnTo>
                <a:lnTo>
                  <a:pt x="80860" y="1213687"/>
                </a:lnTo>
                <a:lnTo>
                  <a:pt x="62495" y="1171850"/>
                </a:lnTo>
                <a:lnTo>
                  <a:pt x="46346" y="1128876"/>
                </a:lnTo>
                <a:lnTo>
                  <a:pt x="32484" y="1084835"/>
                </a:lnTo>
                <a:lnTo>
                  <a:pt x="20981" y="1039800"/>
                </a:lnTo>
                <a:lnTo>
                  <a:pt x="11909" y="993843"/>
                </a:lnTo>
                <a:lnTo>
                  <a:pt x="5341" y="947034"/>
                </a:lnTo>
                <a:lnTo>
                  <a:pt x="1347" y="899447"/>
                </a:lnTo>
                <a:lnTo>
                  <a:pt x="0" y="851154"/>
                </a:lnTo>
                <a:close/>
              </a:path>
            </a:pathLst>
          </a:custGeom>
          <a:ln w="27305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2212" y="1045464"/>
            <a:ext cx="1155192" cy="115061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2875" y="0"/>
            <a:ext cx="8131175" cy="6858000"/>
          </a:xfrm>
          <a:custGeom>
            <a:avLst/>
            <a:gdLst/>
            <a:ahLst/>
            <a:cxnLst/>
            <a:rect l="l" t="t" r="r" b="b"/>
            <a:pathLst>
              <a:path w="8131175" h="6858000">
                <a:moveTo>
                  <a:pt x="8131175" y="0"/>
                </a:moveTo>
                <a:lnTo>
                  <a:pt x="0" y="0"/>
                </a:lnTo>
                <a:lnTo>
                  <a:pt x="0" y="6858000"/>
                </a:lnTo>
                <a:lnTo>
                  <a:pt x="8131175" y="6858000"/>
                </a:lnTo>
                <a:lnTo>
                  <a:pt x="81311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5736" y="0"/>
            <a:ext cx="155447" cy="685799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4925" y="216789"/>
            <a:ext cx="65341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62242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17497" y="2853054"/>
            <a:ext cx="7404734" cy="3012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ko.tomsk.ru/exam2025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986" y="1694432"/>
            <a:ext cx="6843014" cy="2301912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 marR="1264285" algn="ctr">
              <a:lnSpc>
                <a:spcPts val="3940"/>
              </a:lnSpc>
              <a:spcBef>
                <a:spcPts val="1050"/>
              </a:spcBef>
            </a:pP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ИТОГОВОЕ </a:t>
            </a:r>
            <a:r>
              <a:rPr sz="4100" b="1" spc="-10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СОБЕС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Е</a:t>
            </a: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ДО</a:t>
            </a:r>
            <a:r>
              <a:rPr sz="4100" b="1" spc="-280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АНИЕ</a:t>
            </a:r>
            <a:endParaRPr sz="4100" dirty="0">
              <a:latin typeface="Times New Roman"/>
              <a:cs typeface="Times New Roman"/>
            </a:endParaRPr>
          </a:p>
          <a:p>
            <a:pPr marL="12700" algn="ctr">
              <a:lnSpc>
                <a:spcPts val="4375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ПО</a:t>
            </a:r>
            <a:r>
              <a:rPr sz="4100" b="1" spc="-3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РУССКОМУ</a:t>
            </a:r>
            <a:r>
              <a:rPr sz="4100" b="1" spc="-6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15" dirty="0">
                <a:solidFill>
                  <a:srgbClr val="922122"/>
                </a:solidFill>
                <a:latin typeface="Times New Roman"/>
                <a:cs typeface="Times New Roman"/>
              </a:rPr>
              <a:t>ЯЗЫКУ</a:t>
            </a:r>
            <a:endParaRPr sz="4100" dirty="0">
              <a:latin typeface="Times New Roman"/>
              <a:cs typeface="Times New Roman"/>
            </a:endParaRPr>
          </a:p>
          <a:p>
            <a:pPr marL="12700" algn="ctr">
              <a:lnSpc>
                <a:spcPts val="4730"/>
              </a:lnSpc>
            </a:pPr>
            <a:r>
              <a:rPr sz="4100" b="1" dirty="0">
                <a:solidFill>
                  <a:srgbClr val="922122"/>
                </a:solidFill>
                <a:latin typeface="Times New Roman"/>
                <a:cs typeface="Times New Roman"/>
              </a:rPr>
              <a:t>в</a:t>
            </a:r>
            <a:r>
              <a:rPr sz="4100" b="1" spc="-2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-5" dirty="0">
                <a:solidFill>
                  <a:srgbClr val="922122"/>
                </a:solidFill>
                <a:latin typeface="Times New Roman"/>
                <a:cs typeface="Times New Roman"/>
              </a:rPr>
              <a:t>9-х</a:t>
            </a:r>
            <a:r>
              <a:rPr sz="4100" b="1" spc="-45" dirty="0">
                <a:solidFill>
                  <a:srgbClr val="922122"/>
                </a:solidFill>
                <a:latin typeface="Times New Roman"/>
                <a:cs typeface="Times New Roman"/>
              </a:rPr>
              <a:t> </a:t>
            </a:r>
            <a:r>
              <a:rPr sz="4100" b="1" spc="5" dirty="0">
                <a:solidFill>
                  <a:srgbClr val="922122"/>
                </a:solidFill>
                <a:latin typeface="Times New Roman"/>
                <a:cs typeface="Times New Roman"/>
              </a:rPr>
              <a:t>классах</a:t>
            </a:r>
            <a:endParaRPr sz="4100" dirty="0">
              <a:latin typeface="Times New Roman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3401"/>
            <a:ext cx="7696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294" y="173863"/>
            <a:ext cx="6303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562213"/>
                </a:solidFill>
              </a:rPr>
              <a:t>К</a:t>
            </a:r>
            <a:r>
              <a:rPr spc="-30" dirty="0">
                <a:solidFill>
                  <a:srgbClr val="562213"/>
                </a:solidFill>
              </a:rPr>
              <a:t> </a:t>
            </a:r>
            <a:r>
              <a:rPr spc="-5" dirty="0">
                <a:solidFill>
                  <a:srgbClr val="562213"/>
                </a:solidFill>
              </a:rPr>
              <a:t>ГИА</a:t>
            </a:r>
            <a:r>
              <a:rPr spc="-25" dirty="0">
                <a:solidFill>
                  <a:srgbClr val="562213"/>
                </a:solidFill>
              </a:rPr>
              <a:t> </a:t>
            </a:r>
            <a:r>
              <a:rPr spc="-30" dirty="0">
                <a:solidFill>
                  <a:srgbClr val="562213"/>
                </a:solidFill>
              </a:rPr>
              <a:t>допускаются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5580" y="1033015"/>
            <a:ext cx="6846570" cy="5513705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b="1" spc="-20" dirty="0">
                <a:solidFill>
                  <a:srgbClr val="C32C2D"/>
                </a:solidFill>
                <a:latin typeface="Times New Roman"/>
                <a:cs typeface="Times New Roman"/>
              </a:rPr>
              <a:t>успешно</a:t>
            </a:r>
            <a:r>
              <a:rPr sz="3600" b="1" spc="-2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прошедшие</a:t>
            </a:r>
            <a:endParaRPr sz="3600" dirty="0">
              <a:latin typeface="Times New Roman"/>
              <a:cs typeface="Times New Roman"/>
            </a:endParaRPr>
          </a:p>
          <a:p>
            <a:pPr marL="474345">
              <a:lnSpc>
                <a:spcPct val="100000"/>
              </a:lnSpc>
              <a:spcBef>
                <a:spcPts val="865"/>
              </a:spcBef>
            </a:pP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итоговое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собеседование</a:t>
            </a:r>
            <a:endParaRPr sz="3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b="1" spc="-20" dirty="0">
                <a:solidFill>
                  <a:srgbClr val="C32C2D"/>
                </a:solidFill>
                <a:latin typeface="Times New Roman"/>
                <a:cs typeface="Times New Roman"/>
              </a:rPr>
              <a:t>успешно</a:t>
            </a:r>
            <a:r>
              <a:rPr sz="3600" b="1" spc="-2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прошедшие</a:t>
            </a:r>
            <a:endParaRPr sz="3600" dirty="0">
              <a:latin typeface="Times New Roman"/>
              <a:cs typeface="Times New Roman"/>
            </a:endParaRPr>
          </a:p>
          <a:p>
            <a:pPr marR="822325" algn="r">
              <a:lnSpc>
                <a:spcPct val="100000"/>
              </a:lnSpc>
            </a:pP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промежуточную</a:t>
            </a:r>
            <a:r>
              <a:rPr sz="3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аттестацию</a:t>
            </a:r>
            <a:endParaRPr sz="3600" dirty="0">
              <a:latin typeface="Times New Roman"/>
              <a:cs typeface="Times New Roman"/>
            </a:endParaRPr>
          </a:p>
          <a:p>
            <a:pPr marL="456565" marR="783590" indent="-456565" algn="r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56565" algn="l"/>
                <a:tab pos="469900" algn="l"/>
              </a:tabLst>
            </a:pPr>
            <a:r>
              <a:rPr sz="3600" b="1" spc="-5" dirty="0">
                <a:solidFill>
                  <a:srgbClr val="C32C2D"/>
                </a:solidFill>
                <a:latin typeface="Times New Roman"/>
                <a:cs typeface="Times New Roman"/>
              </a:rPr>
              <a:t>не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C32C2D"/>
                </a:solidFill>
                <a:latin typeface="Times New Roman"/>
                <a:cs typeface="Times New Roman"/>
              </a:rPr>
              <a:t>имеющие</a:t>
            </a:r>
            <a:r>
              <a:rPr sz="3600" b="1" spc="5" dirty="0">
                <a:solidFill>
                  <a:srgbClr val="C32C2D"/>
                </a:solidFill>
                <a:latin typeface="Times New Roman"/>
                <a:cs typeface="Times New Roman"/>
              </a:rPr>
              <a:t> 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академической</a:t>
            </a:r>
            <a:endParaRPr sz="3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задолженности</a:t>
            </a:r>
            <a:endParaRPr sz="36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86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1F5F"/>
                </a:solidFill>
                <a:latin typeface="Times New Roman"/>
                <a:cs typeface="Times New Roman"/>
              </a:rPr>
              <a:t>полном</a:t>
            </a:r>
            <a:r>
              <a:rPr sz="3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20" dirty="0">
                <a:solidFill>
                  <a:srgbClr val="001F5F"/>
                </a:solidFill>
                <a:latin typeface="Times New Roman"/>
                <a:cs typeface="Times New Roman"/>
              </a:rPr>
              <a:t>объёме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C32C2D"/>
                </a:solidFill>
                <a:latin typeface="Times New Roman"/>
                <a:cs typeface="Times New Roman"/>
              </a:rPr>
              <a:t>выполнившие</a:t>
            </a:r>
            <a:endParaRPr sz="3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sz="3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r>
              <a:rPr sz="36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или</a:t>
            </a:r>
            <a:endParaRPr sz="3600" dirty="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индивидуальный</a:t>
            </a:r>
            <a:r>
              <a:rPr sz="3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1F5F"/>
                </a:solidFill>
                <a:latin typeface="Times New Roman"/>
                <a:cs typeface="Times New Roman"/>
              </a:rPr>
              <a:t>учебный</a:t>
            </a:r>
            <a:r>
              <a:rPr sz="36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001F5F"/>
                </a:solidFill>
                <a:latin typeface="Times New Roman"/>
                <a:cs typeface="Times New Roman"/>
              </a:rPr>
              <a:t>план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7497" y="1600200"/>
            <a:ext cx="7404734" cy="3016210"/>
          </a:xfrm>
        </p:spPr>
        <p:txBody>
          <a:bodyPr/>
          <a:lstStyle/>
          <a:p>
            <a:r>
              <a:rPr lang="ru-RU" dirty="0" smtClean="0"/>
              <a:t>    После распоряжения Департамента общего образования Томской области об утверждении результатов итогового собеседования по русскому языку</a:t>
            </a:r>
          </a:p>
          <a:p>
            <a:endParaRPr lang="ru-RU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://coko.tomsk.ru/exam2025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1602" t="3722" r="2206" b="48112"/>
          <a:stretch/>
        </p:blipFill>
        <p:spPr bwMode="auto">
          <a:xfrm>
            <a:off x="1715770" y="4191000"/>
            <a:ext cx="571246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407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216789"/>
            <a:ext cx="7417306" cy="1661993"/>
          </a:xfrm>
        </p:spPr>
        <p:txBody>
          <a:bodyPr/>
          <a:lstStyle/>
          <a:p>
            <a:r>
              <a:rPr lang="ru-RU" dirty="0" smtClean="0"/>
              <a:t>По вопросам ГИА-2025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17497" y="1524000"/>
            <a:ext cx="7404734" cy="3447098"/>
          </a:xfrm>
        </p:spPr>
        <p:txBody>
          <a:bodyPr/>
          <a:lstStyle/>
          <a:p>
            <a:r>
              <a:rPr lang="ru-RU" dirty="0" err="1" smtClean="0"/>
              <a:t>Бобкова</a:t>
            </a:r>
            <a:r>
              <a:rPr lang="ru-RU" dirty="0" smtClean="0"/>
              <a:t> Лилия Витальевна, заместитель директора по УВР</a:t>
            </a:r>
          </a:p>
          <a:p>
            <a:endParaRPr lang="ru-RU" dirty="0"/>
          </a:p>
          <a:p>
            <a:r>
              <a:rPr lang="ru-RU" dirty="0" err="1" smtClean="0"/>
              <a:t>Каб</a:t>
            </a:r>
            <a:r>
              <a:rPr lang="ru-RU" dirty="0" smtClean="0"/>
              <a:t>. № 216</a:t>
            </a:r>
          </a:p>
          <a:p>
            <a:endParaRPr lang="ru-RU" dirty="0"/>
          </a:p>
          <a:p>
            <a:r>
              <a:rPr lang="ru-RU" dirty="0" err="1" smtClean="0"/>
              <a:t>Пн-пт</a:t>
            </a:r>
            <a:r>
              <a:rPr lang="ru-RU" dirty="0" smtClean="0"/>
              <a:t> - 15-00 до 16 – 00</a:t>
            </a:r>
          </a:p>
          <a:p>
            <a:endParaRPr lang="ru-RU" dirty="0"/>
          </a:p>
          <a:p>
            <a:r>
              <a:rPr lang="ru-RU" dirty="0" smtClean="0"/>
              <a:t>р/т 52-04-20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45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4" y="2286000"/>
            <a:ext cx="7153275" cy="2743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285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0"/>
            <a:ext cx="750252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545">
              <a:lnSpc>
                <a:spcPct val="100000"/>
              </a:lnSpc>
              <a:spcBef>
                <a:spcPts val="100"/>
              </a:spcBef>
              <a:tabLst>
                <a:tab pos="3063875" algn="l"/>
                <a:tab pos="6003290" algn="l"/>
              </a:tabLst>
            </a:pPr>
            <a:r>
              <a:rPr spc="-50" dirty="0">
                <a:solidFill>
                  <a:srgbClr val="974707"/>
                </a:solidFill>
              </a:rPr>
              <a:t>Итоговое	</a:t>
            </a:r>
            <a:r>
              <a:rPr spc="-15" dirty="0">
                <a:solidFill>
                  <a:srgbClr val="974707"/>
                </a:solidFill>
              </a:rPr>
              <a:t>собеседование </a:t>
            </a:r>
            <a:r>
              <a:rPr spc="-1335" dirty="0">
                <a:solidFill>
                  <a:srgbClr val="974707"/>
                </a:solidFill>
              </a:rPr>
              <a:t> </a:t>
            </a:r>
            <a:r>
              <a:rPr spc="-5" dirty="0">
                <a:solidFill>
                  <a:srgbClr val="974707"/>
                </a:solidFill>
              </a:rPr>
              <a:t>п</a:t>
            </a:r>
            <a:r>
              <a:rPr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 </a:t>
            </a:r>
            <a:r>
              <a:rPr spc="-75" dirty="0">
                <a:solidFill>
                  <a:srgbClr val="974707"/>
                </a:solidFill>
              </a:rPr>
              <a:t>р</a:t>
            </a:r>
            <a:r>
              <a:rPr spc="-170" dirty="0">
                <a:solidFill>
                  <a:srgbClr val="974707"/>
                </a:solidFill>
              </a:rPr>
              <a:t>у</a:t>
            </a:r>
            <a:r>
              <a:rPr dirty="0">
                <a:solidFill>
                  <a:srgbClr val="974707"/>
                </a:solidFill>
              </a:rPr>
              <a:t>сс</a:t>
            </a:r>
            <a:r>
              <a:rPr spc="-70" dirty="0">
                <a:solidFill>
                  <a:srgbClr val="974707"/>
                </a:solidFill>
              </a:rPr>
              <a:t>к</a:t>
            </a:r>
            <a:r>
              <a:rPr spc="-110" dirty="0">
                <a:solidFill>
                  <a:srgbClr val="974707"/>
                </a:solidFill>
              </a:rPr>
              <a:t>о</a:t>
            </a:r>
            <a:r>
              <a:rPr spc="-5" dirty="0">
                <a:solidFill>
                  <a:srgbClr val="974707"/>
                </a:solidFill>
              </a:rPr>
              <a:t>м</a:t>
            </a:r>
            <a:r>
              <a:rPr dirty="0">
                <a:solidFill>
                  <a:srgbClr val="974707"/>
                </a:solidFill>
              </a:rPr>
              <a:t>у</a:t>
            </a:r>
            <a:r>
              <a:rPr spc="-5" dirty="0">
                <a:solidFill>
                  <a:srgbClr val="974707"/>
                </a:solidFill>
              </a:rPr>
              <a:t> язы</a:t>
            </a:r>
            <a:r>
              <a:rPr spc="-75" dirty="0">
                <a:solidFill>
                  <a:srgbClr val="974707"/>
                </a:solidFill>
              </a:rPr>
              <a:t>к</a:t>
            </a:r>
            <a:r>
              <a:rPr dirty="0">
                <a:solidFill>
                  <a:srgbClr val="974707"/>
                </a:solidFill>
              </a:rPr>
              <a:t>у	(ИС)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67276" y="2224481"/>
            <a:ext cx="20040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8994" algn="l"/>
              </a:tabLst>
            </a:pPr>
            <a:r>
              <a:rPr sz="3000" dirty="0">
                <a:latin typeface="Times New Roman"/>
                <a:cs typeface="Times New Roman"/>
              </a:rPr>
              <a:t>В	рам</a:t>
            </a:r>
            <a:r>
              <a:rPr sz="3000" spc="-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ах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121" y="2681985"/>
            <a:ext cx="184403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0" dirty="0">
                <a:latin typeface="Times New Roman"/>
                <a:cs typeface="Times New Roman"/>
              </a:rPr>
              <a:t>К</a:t>
            </a:r>
            <a:r>
              <a:rPr sz="3000" dirty="0">
                <a:latin typeface="Times New Roman"/>
                <a:cs typeface="Times New Roman"/>
              </a:rPr>
              <a:t>онцеп</a:t>
            </a:r>
            <a:r>
              <a:rPr sz="3000" spc="-10" dirty="0">
                <a:latin typeface="Times New Roman"/>
                <a:cs typeface="Times New Roman"/>
              </a:rPr>
              <a:t>ц</a:t>
            </a:r>
            <a:r>
              <a:rPr sz="3000" spc="-5" dirty="0">
                <a:latin typeface="Times New Roman"/>
                <a:cs typeface="Times New Roman"/>
              </a:rPr>
              <a:t>ии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4469" y="2224481"/>
            <a:ext cx="226441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1475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Times New Roman"/>
                <a:cs typeface="Times New Roman"/>
              </a:rPr>
              <a:t>р</a:t>
            </a:r>
            <a:r>
              <a:rPr sz="3000" spc="45" dirty="0">
                <a:latin typeface="Times New Roman"/>
                <a:cs typeface="Times New Roman"/>
              </a:rPr>
              <a:t>е</a:t>
            </a:r>
            <a:r>
              <a:rPr sz="3000" spc="20" dirty="0">
                <a:latin typeface="Times New Roman"/>
                <a:cs typeface="Times New Roman"/>
              </a:rPr>
              <a:t>а</a:t>
            </a:r>
            <a:r>
              <a:rPr sz="3000" spc="-5" dirty="0">
                <a:latin typeface="Times New Roman"/>
                <a:cs typeface="Times New Roman"/>
              </a:rPr>
              <a:t>ли</a:t>
            </a:r>
            <a:r>
              <a:rPr sz="3000" spc="5" dirty="0">
                <a:latin typeface="Times New Roman"/>
                <a:cs typeface="Times New Roman"/>
              </a:rPr>
              <a:t>з</a:t>
            </a:r>
            <a:r>
              <a:rPr sz="3000" dirty="0">
                <a:latin typeface="Times New Roman"/>
                <a:cs typeface="Times New Roman"/>
              </a:rPr>
              <a:t>ации  </a:t>
            </a:r>
            <a:r>
              <a:rPr sz="3000" spc="-5" dirty="0">
                <a:latin typeface="Times New Roman"/>
                <a:cs typeface="Times New Roman"/>
              </a:rPr>
              <a:t>пр</a:t>
            </a:r>
            <a:r>
              <a:rPr sz="3000" spc="5" dirty="0">
                <a:latin typeface="Times New Roman"/>
                <a:cs typeface="Times New Roman"/>
              </a:rPr>
              <a:t>е</a:t>
            </a:r>
            <a:r>
              <a:rPr sz="3000" spc="-5" dirty="0">
                <a:latin typeface="Times New Roman"/>
                <a:cs typeface="Times New Roman"/>
              </a:rPr>
              <a:t>п</a:t>
            </a:r>
            <a:r>
              <a:rPr sz="3000" spc="-80" dirty="0">
                <a:latin typeface="Times New Roman"/>
                <a:cs typeface="Times New Roman"/>
              </a:rPr>
              <a:t>о</a:t>
            </a:r>
            <a:r>
              <a:rPr sz="3000" dirty="0">
                <a:latin typeface="Times New Roman"/>
                <a:cs typeface="Times New Roman"/>
              </a:rPr>
              <a:t>да</a:t>
            </a:r>
            <a:r>
              <a:rPr sz="3000" spc="-45" dirty="0">
                <a:latin typeface="Times New Roman"/>
                <a:cs typeface="Times New Roman"/>
              </a:rPr>
              <a:t>в</a:t>
            </a:r>
            <a:r>
              <a:rPr sz="3000" dirty="0">
                <a:latin typeface="Times New Roman"/>
                <a:cs typeface="Times New Roman"/>
              </a:rPr>
              <a:t>ания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3121" y="3139185"/>
            <a:ext cx="5174615" cy="2679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spc="-30" dirty="0">
                <a:latin typeface="Times New Roman"/>
                <a:cs typeface="Times New Roman"/>
              </a:rPr>
              <a:t>русского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языка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и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Times New Roman"/>
                <a:cs typeface="Times New Roman"/>
              </a:rPr>
              <a:t>литературы 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для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проверки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навыков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устной </a:t>
            </a:r>
            <a:r>
              <a:rPr sz="3000" spc="-735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Times New Roman"/>
                <a:cs typeface="Times New Roman"/>
              </a:rPr>
              <a:t>речи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у </a:t>
            </a:r>
            <a:r>
              <a:rPr sz="3000" spc="-35" dirty="0">
                <a:latin typeface="Times New Roman"/>
                <a:cs typeface="Times New Roman"/>
              </a:rPr>
              <a:t>школьников.</a:t>
            </a:r>
            <a:endParaRPr sz="3000">
              <a:latin typeface="Times New Roman"/>
              <a:cs typeface="Times New Roman"/>
            </a:endParaRPr>
          </a:p>
          <a:p>
            <a:pPr marL="12700" marR="6985" indent="723900" algn="just">
              <a:lnSpc>
                <a:spcPct val="100000"/>
              </a:lnSpc>
              <a:spcBef>
                <a:spcPts val="10"/>
              </a:spcBef>
            </a:pPr>
            <a:r>
              <a:rPr sz="2800" b="1" spc="-30" smtClean="0">
                <a:solidFill>
                  <a:srgbClr val="C00000"/>
                </a:solidFill>
                <a:latin typeface="Times New Roman"/>
                <a:cs typeface="Times New Roman"/>
              </a:rPr>
              <a:t>Прохождение</a:t>
            </a:r>
            <a:r>
              <a:rPr sz="2800" b="1" spc="-2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итогового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собеседования </a:t>
            </a:r>
            <a:r>
              <a:rPr sz="2800" dirty="0">
                <a:latin typeface="Times New Roman"/>
                <a:cs typeface="Times New Roman"/>
              </a:rPr>
              <a:t>для </a:t>
            </a:r>
            <a:r>
              <a:rPr sz="2800" spc="-15" dirty="0">
                <a:latin typeface="Times New Roman"/>
                <a:cs typeface="Times New Roman"/>
              </a:rPr>
              <a:t>выпускников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9-ых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классов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–  </a:t>
            </a:r>
            <a:r>
              <a:rPr sz="2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к</a:t>
            </a:r>
            <a:r>
              <a:rPr sz="2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ГИА.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623" y="2034857"/>
            <a:ext cx="3125612" cy="36197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1065149"/>
            <a:ext cx="7579231" cy="560153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/>
              <a:t>Приказ </a:t>
            </a:r>
            <a:r>
              <a:rPr lang="ru-RU" sz="2400" dirty="0" err="1"/>
              <a:t>Минпросвещения</a:t>
            </a:r>
            <a:r>
              <a:rPr lang="ru-RU" sz="2400" dirty="0"/>
              <a:t> России, </a:t>
            </a:r>
            <a:r>
              <a:rPr lang="ru-RU" sz="2400" dirty="0" err="1"/>
              <a:t>Рособрнадзора</a:t>
            </a:r>
            <a:r>
              <a:rPr lang="ru-RU" sz="2400" dirty="0"/>
              <a:t> № 233/552 от 04.04.2023 г. «Об утверждении Порядка проведения государственной итоговой аттестации по образовательным программам среднего общего образования» </a:t>
            </a:r>
            <a:endParaRPr lang="ru-RU" sz="2400" dirty="0" smtClean="0"/>
          </a:p>
          <a:p>
            <a:endParaRPr lang="ru-RU" sz="24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/>
              <a:t>Рекомендации </a:t>
            </a:r>
            <a:r>
              <a:rPr lang="ru-RU" sz="2400" dirty="0"/>
              <a:t>по организации и проведению итогового собеседования по русскому языку в 2025 году»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/>
              <a:t>П</a:t>
            </a:r>
            <a:r>
              <a:rPr lang="ru-RU" sz="2400" dirty="0" smtClean="0"/>
              <a:t>риложение </a:t>
            </a:r>
            <a:r>
              <a:rPr lang="ru-RU" sz="2400" dirty="0"/>
              <a:t>к письму </a:t>
            </a:r>
            <a:r>
              <a:rPr lang="ru-RU" sz="2400" dirty="0" err="1"/>
              <a:t>Рособрнадзора</a:t>
            </a:r>
            <a:r>
              <a:rPr lang="ru-RU" sz="2400" dirty="0"/>
              <a:t> от 29.10.2024 № 02-311</a:t>
            </a:r>
          </a:p>
          <a:p>
            <a:r>
              <a:rPr lang="ru-RU" sz="2400" dirty="0"/>
              <a:t>https://doc.fipi.ru/itogovoye-sobesedovaniye/rekomendaczii-MR_RON_2025.pdf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4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95400" y="569798"/>
            <a:ext cx="7320151" cy="76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00" spc="-10">
                <a:solidFill>
                  <a:srgbClr val="562213"/>
                </a:solidFill>
              </a:rPr>
              <a:t>СРОКИ</a:t>
            </a:r>
            <a:r>
              <a:rPr sz="4900" spc="-55">
                <a:solidFill>
                  <a:srgbClr val="562213"/>
                </a:solidFill>
              </a:rPr>
              <a:t> </a:t>
            </a:r>
            <a:r>
              <a:rPr lang="ru-RU" sz="4900" spc="-55" dirty="0" smtClean="0">
                <a:solidFill>
                  <a:srgbClr val="562213"/>
                </a:solidFill>
              </a:rPr>
              <a:t> </a:t>
            </a:r>
            <a:r>
              <a:rPr sz="4900" spc="-10" smtClean="0">
                <a:solidFill>
                  <a:srgbClr val="562213"/>
                </a:solidFill>
              </a:rPr>
              <a:t>ПРОВЕДЕНИЯ</a:t>
            </a:r>
            <a:endParaRPr sz="4900"/>
          </a:p>
        </p:txBody>
      </p:sp>
      <p:sp>
        <p:nvSpPr>
          <p:cNvPr id="15" name="object 15"/>
          <p:cNvSpPr txBox="1"/>
          <p:nvPr/>
        </p:nvSpPr>
        <p:spPr>
          <a:xfrm>
            <a:off x="1295400" y="1676400"/>
            <a:ext cx="7122159" cy="462947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lang="ru-RU"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12</a:t>
            </a:r>
            <a:r>
              <a:rPr sz="3600" b="1" spc="-1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Times New Roman"/>
                <a:cs typeface="Times New Roman"/>
              </a:rPr>
              <a:t>февраля</a:t>
            </a:r>
            <a:r>
              <a:rPr sz="36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3600" b="1" dirty="0">
                <a:solidFill>
                  <a:srgbClr val="C00000"/>
                </a:solidFill>
                <a:latin typeface="Times New Roman"/>
                <a:cs typeface="Times New Roman"/>
              </a:rPr>
              <a:t>5</a:t>
            </a:r>
            <a:r>
              <a:rPr sz="36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600" b="1" spc="-210" dirty="0">
                <a:solidFill>
                  <a:srgbClr val="C00000"/>
                </a:solidFill>
                <a:latin typeface="Times New Roman"/>
                <a:cs typeface="Times New Roman"/>
              </a:rPr>
              <a:t>г.</a:t>
            </a:r>
            <a:r>
              <a:rPr sz="36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b="1" spc="-10" dirty="0">
                <a:latin typeface="Times New Roman"/>
                <a:cs typeface="Times New Roman"/>
              </a:rPr>
              <a:t>основной</a:t>
            </a:r>
            <a:r>
              <a:rPr sz="3200" b="1" spc="-2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срок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sz="3600" b="1" dirty="0" smtClean="0">
                <a:latin typeface="Times New Roman"/>
                <a:cs typeface="Times New Roman"/>
              </a:rPr>
              <a:t>1</a:t>
            </a:r>
            <a:r>
              <a:rPr lang="ru-RU" sz="3600" b="1" dirty="0">
                <a:latin typeface="Times New Roman"/>
                <a:cs typeface="Times New Roman"/>
              </a:rPr>
              <a:t>2</a:t>
            </a:r>
            <a:r>
              <a:rPr sz="3600" b="1" spc="-10" dirty="0" smtClean="0">
                <a:latin typeface="Times New Roman"/>
                <a:cs typeface="Times New Roman"/>
              </a:rPr>
              <a:t> </a:t>
            </a:r>
            <a:r>
              <a:rPr sz="3600" b="1" spc="-10" dirty="0" err="1" smtClean="0">
                <a:latin typeface="Times New Roman"/>
                <a:cs typeface="Times New Roman"/>
              </a:rPr>
              <a:t>марта</a:t>
            </a:r>
            <a:r>
              <a:rPr lang="ru-RU" sz="3600" b="1" spc="-10" dirty="0" smtClean="0">
                <a:latin typeface="Times New Roman"/>
                <a:cs typeface="Times New Roman"/>
              </a:rPr>
              <a:t> 2025 г.</a:t>
            </a:r>
            <a:r>
              <a:rPr sz="3600" b="1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дополнительный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срок</a:t>
            </a: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Segoe UI Symbol"/>
              <a:buChar char="⚫"/>
              <a:tabLst>
                <a:tab pos="296545" algn="l"/>
              </a:tabLst>
            </a:pPr>
            <a:r>
              <a:rPr lang="ru-RU" sz="3600" b="1" dirty="0" smtClean="0">
                <a:latin typeface="Times New Roman"/>
                <a:cs typeface="Times New Roman"/>
              </a:rPr>
              <a:t>2</a:t>
            </a:r>
            <a:r>
              <a:rPr sz="3600" b="1" dirty="0" smtClean="0">
                <a:latin typeface="Times New Roman"/>
                <a:cs typeface="Times New Roman"/>
              </a:rPr>
              <a:t>1</a:t>
            </a:r>
            <a:r>
              <a:rPr lang="ru-RU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spc="-10" dirty="0" smtClean="0">
                <a:latin typeface="Times New Roman"/>
                <a:cs typeface="Times New Roman"/>
              </a:rPr>
              <a:t>апреля2025 г.</a:t>
            </a:r>
            <a:r>
              <a:rPr sz="3600" b="1" spc="-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 err="1">
                <a:latin typeface="Times New Roman"/>
                <a:cs typeface="Times New Roman"/>
              </a:rPr>
              <a:t>дополнительный</a:t>
            </a:r>
            <a:r>
              <a:rPr sz="3200" spc="-45" dirty="0">
                <a:latin typeface="Times New Roman"/>
                <a:cs typeface="Times New Roman"/>
              </a:rPr>
              <a:t> </a:t>
            </a:r>
            <a:r>
              <a:rPr sz="3200" spc="5" dirty="0" err="1" smtClean="0">
                <a:latin typeface="Times New Roman"/>
                <a:cs typeface="Times New Roman"/>
              </a:rPr>
              <a:t>срок</a:t>
            </a:r>
            <a:endParaRPr lang="ru-RU" sz="3200" spc="5" dirty="0" smtClean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tabLst>
                <a:tab pos="296545" algn="l"/>
              </a:tabLst>
            </a:pPr>
            <a:endParaRPr sz="4400" dirty="0">
              <a:latin typeface="Times New Roman"/>
              <a:cs typeface="Times New Roman"/>
            </a:endParaRPr>
          </a:p>
          <a:p>
            <a:pPr marL="12700" marR="369570">
              <a:lnSpc>
                <a:spcPct val="100000"/>
              </a:lnSpc>
            </a:pPr>
            <a:r>
              <a:rPr sz="3200" b="1" spc="-10" dirty="0">
                <a:latin typeface="Times New Roman"/>
                <a:cs typeface="Times New Roman"/>
              </a:rPr>
              <a:t>Положительный</a:t>
            </a:r>
            <a:r>
              <a:rPr sz="3200" b="1" spc="-30" dirty="0">
                <a:latin typeface="Times New Roman"/>
                <a:cs typeface="Times New Roman"/>
              </a:rPr>
              <a:t> </a:t>
            </a:r>
            <a:r>
              <a:rPr sz="3200" b="1" spc="-40" dirty="0">
                <a:latin typeface="Times New Roman"/>
                <a:cs typeface="Times New Roman"/>
              </a:rPr>
              <a:t>результат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«зачёт»</a:t>
            </a:r>
            <a:r>
              <a:rPr sz="32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– </a:t>
            </a:r>
            <a:r>
              <a:rPr sz="3200" b="1" spc="-785" dirty="0">
                <a:latin typeface="Times New Roman"/>
                <a:cs typeface="Times New Roman"/>
              </a:rPr>
              <a:t> </a:t>
            </a:r>
            <a:r>
              <a:rPr sz="32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допуск</a:t>
            </a:r>
            <a:r>
              <a:rPr sz="32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к</a:t>
            </a:r>
            <a:r>
              <a:rPr sz="3200" b="1" spc="-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ГИА-9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9266" y="198831"/>
            <a:ext cx="51390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703104"/>
                </a:solidFill>
              </a:rPr>
              <a:t>Общие</a:t>
            </a:r>
            <a:r>
              <a:rPr spc="-70" dirty="0">
                <a:solidFill>
                  <a:srgbClr val="703104"/>
                </a:solidFill>
              </a:rPr>
              <a:t> </a:t>
            </a:r>
            <a:r>
              <a:rPr spc="-10" dirty="0">
                <a:solidFill>
                  <a:srgbClr val="703104"/>
                </a:solidFill>
              </a:rPr>
              <a:t>сведения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95400" y="1371600"/>
            <a:ext cx="7399655" cy="435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372110" algn="l"/>
                <a:tab pos="372745" algn="l"/>
              </a:tabLst>
            </a:pPr>
            <a:r>
              <a:rPr lang="ru-RU" sz="2800" spc="-10" dirty="0" smtClean="0">
                <a:latin typeface="Times New Roman"/>
                <a:cs typeface="Times New Roman"/>
              </a:rPr>
              <a:t>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ИС подается в своей школе</a:t>
            </a:r>
          </a:p>
          <a:p>
            <a:pPr marL="469265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372110" algn="l"/>
                <a:tab pos="372745" algn="l"/>
              </a:tabLst>
            </a:pP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Wingdings" panose="05000000000000000000" pitchFamily="2" charset="2"/>
              <a:buChar char="q"/>
            </a:pP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</a:t>
            </a:r>
            <a:r>
              <a:rPr sz="2800" spc="-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дение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spc="6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8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</a:t>
            </a:r>
            <a:r>
              <a:rPr sz="2800" spc="5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sz="2800" spc="-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прорабатываются</a:t>
            </a:r>
            <a:r>
              <a:rPr lang="ru-RU" sz="28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marL="469900" marR="6350" indent="-4572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72745" algn="l"/>
                <a:tab pos="5761990" algn="l"/>
              </a:tabLst>
            </a:pP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  <a:r>
              <a:rPr lang="ru-RU"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одному </a:t>
            </a:r>
            <a:r>
              <a:rPr lang="ru-RU" sz="2800" spc="-6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приглашаются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аудиторию</a:t>
            </a:r>
            <a:r>
              <a:rPr lang="ru-RU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</a:t>
            </a:r>
          </a:p>
          <a:p>
            <a:pPr marL="469265" indent="-457200">
              <a:lnSpc>
                <a:spcPct val="100000"/>
              </a:lnSpc>
              <a:buFont typeface="Wingdings" panose="05000000000000000000" pitchFamily="2" charset="2"/>
              <a:buChar char="q"/>
              <a:tabLst>
                <a:tab pos="372745" algn="l"/>
              </a:tabLst>
            </a:pPr>
            <a:r>
              <a:rPr lang="ru-RU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потоковая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аудиозапись</a:t>
            </a:r>
            <a:r>
              <a:rPr lang="ru-RU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</a:t>
            </a:r>
          </a:p>
          <a:p>
            <a:pPr marL="12700" marR="5080">
              <a:lnSpc>
                <a:spcPct val="100000"/>
              </a:lnSpc>
              <a:buFont typeface="Arial" pitchFamily="34" charset="0"/>
              <a:buChar char="•"/>
              <a:tabLst>
                <a:tab pos="372110" algn="l"/>
                <a:tab pos="372745" algn="l"/>
                <a:tab pos="2472055" algn="l"/>
                <a:tab pos="3256915" algn="l"/>
                <a:tab pos="3893185" algn="l"/>
                <a:tab pos="5076825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497" y="2743199"/>
            <a:ext cx="187071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72110" algn="l"/>
                <a:tab pos="372745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635" cy="6858000"/>
            <a:chOff x="0" y="0"/>
            <a:chExt cx="91446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506" y="0"/>
                  </a:lnTo>
                  <a:lnTo>
                    <a:pt x="0" y="819404"/>
                  </a:lnTo>
                  <a:lnTo>
                    <a:pt x="48653" y="818012"/>
                  </a:lnTo>
                  <a:lnTo>
                    <a:pt x="96069" y="813890"/>
                  </a:lnTo>
                  <a:lnTo>
                    <a:pt x="142676" y="807114"/>
                  </a:lnTo>
                  <a:lnTo>
                    <a:pt x="188396" y="797760"/>
                  </a:lnTo>
                  <a:lnTo>
                    <a:pt x="233153" y="785906"/>
                  </a:lnTo>
                  <a:lnTo>
                    <a:pt x="276870" y="771629"/>
                  </a:lnTo>
                  <a:lnTo>
                    <a:pt x="319469" y="755005"/>
                  </a:lnTo>
                  <a:lnTo>
                    <a:pt x="360876" y="736111"/>
                  </a:lnTo>
                  <a:lnTo>
                    <a:pt x="401011" y="715024"/>
                  </a:lnTo>
                  <a:lnTo>
                    <a:pt x="439799" y="691821"/>
                  </a:lnTo>
                  <a:lnTo>
                    <a:pt x="477163" y="666580"/>
                  </a:lnTo>
                  <a:lnTo>
                    <a:pt x="513025" y="639376"/>
                  </a:lnTo>
                  <a:lnTo>
                    <a:pt x="547310" y="610287"/>
                  </a:lnTo>
                  <a:lnTo>
                    <a:pt x="579939" y="579389"/>
                  </a:lnTo>
                  <a:lnTo>
                    <a:pt x="610837" y="546760"/>
                  </a:lnTo>
                  <a:lnTo>
                    <a:pt x="639926" y="512477"/>
                  </a:lnTo>
                  <a:lnTo>
                    <a:pt x="667130" y="476615"/>
                  </a:lnTo>
                  <a:lnTo>
                    <a:pt x="692371" y="439253"/>
                  </a:lnTo>
                  <a:lnTo>
                    <a:pt x="715574" y="400467"/>
                  </a:lnTo>
                  <a:lnTo>
                    <a:pt x="736660" y="360334"/>
                  </a:lnTo>
                  <a:lnTo>
                    <a:pt x="755553" y="318930"/>
                  </a:lnTo>
                  <a:lnTo>
                    <a:pt x="772177" y="276333"/>
                  </a:lnTo>
                  <a:lnTo>
                    <a:pt x="786453" y="232620"/>
                  </a:lnTo>
                  <a:lnTo>
                    <a:pt x="798307" y="187868"/>
                  </a:lnTo>
                  <a:lnTo>
                    <a:pt x="807660" y="142152"/>
                  </a:lnTo>
                  <a:lnTo>
                    <a:pt x="814436" y="95551"/>
                  </a:lnTo>
                  <a:lnTo>
                    <a:pt x="818558" y="48141"/>
                  </a:lnTo>
                  <a:lnTo>
                    <a:pt x="819949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0" y="3556"/>
              <a:ext cx="820419" cy="819785"/>
            </a:xfrm>
            <a:custGeom>
              <a:avLst/>
              <a:gdLst/>
              <a:ahLst/>
              <a:cxnLst/>
              <a:rect l="l" t="t" r="r" b="b"/>
              <a:pathLst>
                <a:path w="820419" h="819785">
                  <a:moveTo>
                    <a:pt x="819949" y="0"/>
                  </a:moveTo>
                  <a:lnTo>
                    <a:pt x="818558" y="48141"/>
                  </a:lnTo>
                  <a:lnTo>
                    <a:pt x="814436" y="95551"/>
                  </a:lnTo>
                  <a:lnTo>
                    <a:pt x="807660" y="142152"/>
                  </a:lnTo>
                  <a:lnTo>
                    <a:pt x="798307" y="187868"/>
                  </a:lnTo>
                  <a:lnTo>
                    <a:pt x="786453" y="232620"/>
                  </a:lnTo>
                  <a:lnTo>
                    <a:pt x="772177" y="276333"/>
                  </a:lnTo>
                  <a:lnTo>
                    <a:pt x="755553" y="318930"/>
                  </a:lnTo>
                  <a:lnTo>
                    <a:pt x="736660" y="360334"/>
                  </a:lnTo>
                  <a:lnTo>
                    <a:pt x="715574" y="400467"/>
                  </a:lnTo>
                  <a:lnTo>
                    <a:pt x="692371" y="439253"/>
                  </a:lnTo>
                  <a:lnTo>
                    <a:pt x="667130" y="476615"/>
                  </a:lnTo>
                  <a:lnTo>
                    <a:pt x="639926" y="512477"/>
                  </a:lnTo>
                  <a:lnTo>
                    <a:pt x="610837" y="546760"/>
                  </a:lnTo>
                  <a:lnTo>
                    <a:pt x="579939" y="579389"/>
                  </a:lnTo>
                  <a:lnTo>
                    <a:pt x="547310" y="610287"/>
                  </a:lnTo>
                  <a:lnTo>
                    <a:pt x="513025" y="639376"/>
                  </a:lnTo>
                  <a:lnTo>
                    <a:pt x="477163" y="666580"/>
                  </a:lnTo>
                  <a:lnTo>
                    <a:pt x="439799" y="691821"/>
                  </a:lnTo>
                  <a:lnTo>
                    <a:pt x="401011" y="715024"/>
                  </a:lnTo>
                  <a:lnTo>
                    <a:pt x="360876" y="736111"/>
                  </a:lnTo>
                  <a:lnTo>
                    <a:pt x="319469" y="755005"/>
                  </a:lnTo>
                  <a:lnTo>
                    <a:pt x="276870" y="771629"/>
                  </a:lnTo>
                  <a:lnTo>
                    <a:pt x="233153" y="785906"/>
                  </a:lnTo>
                  <a:lnTo>
                    <a:pt x="188396" y="797760"/>
                  </a:lnTo>
                  <a:lnTo>
                    <a:pt x="142676" y="807114"/>
                  </a:lnTo>
                  <a:lnTo>
                    <a:pt x="96069" y="813890"/>
                  </a:lnTo>
                  <a:lnTo>
                    <a:pt x="48653" y="818012"/>
                  </a:lnTo>
                  <a:lnTo>
                    <a:pt x="505" y="819404"/>
                  </a:lnTo>
                  <a:lnTo>
                    <a:pt x="336" y="819404"/>
                  </a:lnTo>
                  <a:lnTo>
                    <a:pt x="168" y="819404"/>
                  </a:lnTo>
                  <a:lnTo>
                    <a:pt x="0" y="819404"/>
                  </a:lnTo>
                  <a:lnTo>
                    <a:pt x="506" y="0"/>
                  </a:lnTo>
                  <a:lnTo>
                    <a:pt x="819949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4604" cy="17830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821" y="21081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09" y="708461"/>
                  </a:lnTo>
                  <a:lnTo>
                    <a:pt x="20981" y="662500"/>
                  </a:lnTo>
                  <a:lnTo>
                    <a:pt x="32484" y="617462"/>
                  </a:lnTo>
                  <a:lnTo>
                    <a:pt x="46346" y="573417"/>
                  </a:lnTo>
                  <a:lnTo>
                    <a:pt x="62495" y="530438"/>
                  </a:lnTo>
                  <a:lnTo>
                    <a:pt x="80860" y="488596"/>
                  </a:lnTo>
                  <a:lnTo>
                    <a:pt x="101369" y="447964"/>
                  </a:lnTo>
                  <a:lnTo>
                    <a:pt x="123949" y="408613"/>
                  </a:lnTo>
                  <a:lnTo>
                    <a:pt x="148530" y="370615"/>
                  </a:lnTo>
                  <a:lnTo>
                    <a:pt x="175039" y="334042"/>
                  </a:lnTo>
                  <a:lnTo>
                    <a:pt x="203404" y="298966"/>
                  </a:lnTo>
                  <a:lnTo>
                    <a:pt x="233553" y="265459"/>
                  </a:lnTo>
                  <a:lnTo>
                    <a:pt x="265416" y="233593"/>
                  </a:lnTo>
                  <a:lnTo>
                    <a:pt x="298919" y="203439"/>
                  </a:lnTo>
                  <a:lnTo>
                    <a:pt x="333991" y="175070"/>
                  </a:lnTo>
                  <a:lnTo>
                    <a:pt x="370561" y="148557"/>
                  </a:lnTo>
                  <a:lnTo>
                    <a:pt x="408556" y="123973"/>
                  </a:lnTo>
                  <a:lnTo>
                    <a:pt x="447904" y="101388"/>
                  </a:lnTo>
                  <a:lnTo>
                    <a:pt x="488534" y="80876"/>
                  </a:lnTo>
                  <a:lnTo>
                    <a:pt x="530373" y="62508"/>
                  </a:lnTo>
                  <a:lnTo>
                    <a:pt x="573351" y="46355"/>
                  </a:lnTo>
                  <a:lnTo>
                    <a:pt x="617394" y="32490"/>
                  </a:lnTo>
                  <a:lnTo>
                    <a:pt x="662432" y="20985"/>
                  </a:lnTo>
                  <a:lnTo>
                    <a:pt x="708393" y="11912"/>
                  </a:lnTo>
                  <a:lnTo>
                    <a:pt x="755204" y="5342"/>
                  </a:lnTo>
                  <a:lnTo>
                    <a:pt x="802793" y="1347"/>
                  </a:lnTo>
                  <a:lnTo>
                    <a:pt x="851090" y="0"/>
                  </a:lnTo>
                  <a:lnTo>
                    <a:pt x="899386" y="1347"/>
                  </a:lnTo>
                  <a:lnTo>
                    <a:pt x="946976" y="5342"/>
                  </a:lnTo>
                  <a:lnTo>
                    <a:pt x="993786" y="11912"/>
                  </a:lnTo>
                  <a:lnTo>
                    <a:pt x="1039746" y="20985"/>
                  </a:lnTo>
                  <a:lnTo>
                    <a:pt x="1084783" y="32490"/>
                  </a:lnTo>
                  <a:lnTo>
                    <a:pt x="1128825" y="46355"/>
                  </a:lnTo>
                  <a:lnTo>
                    <a:pt x="1171801" y="62508"/>
                  </a:lnTo>
                  <a:lnTo>
                    <a:pt x="1213639" y="80876"/>
                  </a:lnTo>
                  <a:lnTo>
                    <a:pt x="1254268" y="101388"/>
                  </a:lnTo>
                  <a:lnTo>
                    <a:pt x="1293614" y="123973"/>
                  </a:lnTo>
                  <a:lnTo>
                    <a:pt x="1331607" y="148557"/>
                  </a:lnTo>
                  <a:lnTo>
                    <a:pt x="1368174" y="175070"/>
                  </a:lnTo>
                  <a:lnTo>
                    <a:pt x="1403245" y="203439"/>
                  </a:lnTo>
                  <a:lnTo>
                    <a:pt x="1436746" y="233593"/>
                  </a:lnTo>
                  <a:lnTo>
                    <a:pt x="1468606" y="265459"/>
                  </a:lnTo>
                  <a:lnTo>
                    <a:pt x="1498754" y="298966"/>
                  </a:lnTo>
                  <a:lnTo>
                    <a:pt x="1527117" y="334042"/>
                  </a:lnTo>
                  <a:lnTo>
                    <a:pt x="1553624" y="370615"/>
                  </a:lnTo>
                  <a:lnTo>
                    <a:pt x="1578203" y="408613"/>
                  </a:lnTo>
                  <a:lnTo>
                    <a:pt x="1600782" y="447964"/>
                  </a:lnTo>
                  <a:lnTo>
                    <a:pt x="1621289" y="488596"/>
                  </a:lnTo>
                  <a:lnTo>
                    <a:pt x="1639653" y="530438"/>
                  </a:lnTo>
                  <a:lnTo>
                    <a:pt x="1655801" y="573417"/>
                  </a:lnTo>
                  <a:lnTo>
                    <a:pt x="1669661" y="617462"/>
                  </a:lnTo>
                  <a:lnTo>
                    <a:pt x="1681163" y="662500"/>
                  </a:lnTo>
                  <a:lnTo>
                    <a:pt x="1690234" y="708461"/>
                  </a:lnTo>
                  <a:lnTo>
                    <a:pt x="1696802" y="755271"/>
                  </a:lnTo>
                  <a:lnTo>
                    <a:pt x="1700795" y="802859"/>
                  </a:lnTo>
                  <a:lnTo>
                    <a:pt x="1702142" y="851154"/>
                  </a:lnTo>
                  <a:lnTo>
                    <a:pt x="1700795" y="899447"/>
                  </a:lnTo>
                  <a:lnTo>
                    <a:pt x="1696802" y="947034"/>
                  </a:lnTo>
                  <a:lnTo>
                    <a:pt x="1690234" y="993843"/>
                  </a:lnTo>
                  <a:lnTo>
                    <a:pt x="1681163" y="1039800"/>
                  </a:lnTo>
                  <a:lnTo>
                    <a:pt x="1669661" y="1084835"/>
                  </a:lnTo>
                  <a:lnTo>
                    <a:pt x="1655801" y="1128876"/>
                  </a:lnTo>
                  <a:lnTo>
                    <a:pt x="1639653" y="1171850"/>
                  </a:lnTo>
                  <a:lnTo>
                    <a:pt x="1621289" y="1213687"/>
                  </a:lnTo>
                  <a:lnTo>
                    <a:pt x="1600782" y="1254314"/>
                  </a:lnTo>
                  <a:lnTo>
                    <a:pt x="1578203" y="1293659"/>
                  </a:lnTo>
                  <a:lnTo>
                    <a:pt x="1553624" y="1331651"/>
                  </a:lnTo>
                  <a:lnTo>
                    <a:pt x="1527117" y="1368218"/>
                  </a:lnTo>
                  <a:lnTo>
                    <a:pt x="1498754" y="1403287"/>
                  </a:lnTo>
                  <a:lnTo>
                    <a:pt x="1468606" y="1436788"/>
                  </a:lnTo>
                  <a:lnTo>
                    <a:pt x="1436746" y="1468647"/>
                  </a:lnTo>
                  <a:lnTo>
                    <a:pt x="1403245" y="1498795"/>
                  </a:lnTo>
                  <a:lnTo>
                    <a:pt x="1368174" y="1527157"/>
                  </a:lnTo>
                  <a:lnTo>
                    <a:pt x="1331607" y="1553664"/>
                  </a:lnTo>
                  <a:lnTo>
                    <a:pt x="1293614" y="1578242"/>
                  </a:lnTo>
                  <a:lnTo>
                    <a:pt x="1254268" y="1600821"/>
                  </a:lnTo>
                  <a:lnTo>
                    <a:pt x="1213639" y="1621328"/>
                  </a:lnTo>
                  <a:lnTo>
                    <a:pt x="1171801" y="1639691"/>
                  </a:lnTo>
                  <a:lnTo>
                    <a:pt x="1128825" y="1655839"/>
                  </a:lnTo>
                  <a:lnTo>
                    <a:pt x="1084783" y="1669700"/>
                  </a:lnTo>
                  <a:lnTo>
                    <a:pt x="1039746" y="1681201"/>
                  </a:lnTo>
                  <a:lnTo>
                    <a:pt x="993786" y="1690272"/>
                  </a:lnTo>
                  <a:lnTo>
                    <a:pt x="946976" y="1696840"/>
                  </a:lnTo>
                  <a:lnTo>
                    <a:pt x="899386" y="1700833"/>
                  </a:lnTo>
                  <a:lnTo>
                    <a:pt x="851090" y="1702181"/>
                  </a:lnTo>
                  <a:lnTo>
                    <a:pt x="802793" y="1700833"/>
                  </a:lnTo>
                  <a:lnTo>
                    <a:pt x="755204" y="1696840"/>
                  </a:lnTo>
                  <a:lnTo>
                    <a:pt x="708393" y="1690272"/>
                  </a:lnTo>
                  <a:lnTo>
                    <a:pt x="662432" y="1681201"/>
                  </a:lnTo>
                  <a:lnTo>
                    <a:pt x="617394" y="1669700"/>
                  </a:lnTo>
                  <a:lnTo>
                    <a:pt x="573351" y="1655839"/>
                  </a:lnTo>
                  <a:lnTo>
                    <a:pt x="530373" y="1639691"/>
                  </a:lnTo>
                  <a:lnTo>
                    <a:pt x="488534" y="1621328"/>
                  </a:lnTo>
                  <a:lnTo>
                    <a:pt x="447904" y="1600821"/>
                  </a:lnTo>
                  <a:lnTo>
                    <a:pt x="408556" y="1578242"/>
                  </a:lnTo>
                  <a:lnTo>
                    <a:pt x="370561" y="1553664"/>
                  </a:lnTo>
                  <a:lnTo>
                    <a:pt x="333991" y="1527157"/>
                  </a:lnTo>
                  <a:lnTo>
                    <a:pt x="298919" y="1498795"/>
                  </a:lnTo>
                  <a:lnTo>
                    <a:pt x="265416" y="1468647"/>
                  </a:lnTo>
                  <a:lnTo>
                    <a:pt x="233553" y="1436788"/>
                  </a:lnTo>
                  <a:lnTo>
                    <a:pt x="203404" y="1403287"/>
                  </a:lnTo>
                  <a:lnTo>
                    <a:pt x="175039" y="1368218"/>
                  </a:lnTo>
                  <a:lnTo>
                    <a:pt x="148530" y="1331651"/>
                  </a:lnTo>
                  <a:lnTo>
                    <a:pt x="123949" y="1293659"/>
                  </a:lnTo>
                  <a:lnTo>
                    <a:pt x="101369" y="1254314"/>
                  </a:lnTo>
                  <a:lnTo>
                    <a:pt x="80860" y="1213687"/>
                  </a:lnTo>
                  <a:lnTo>
                    <a:pt x="62495" y="1171850"/>
                  </a:lnTo>
                  <a:lnTo>
                    <a:pt x="46346" y="1128876"/>
                  </a:lnTo>
                  <a:lnTo>
                    <a:pt x="32484" y="1084835"/>
                  </a:lnTo>
                  <a:lnTo>
                    <a:pt x="20981" y="1039800"/>
                  </a:lnTo>
                  <a:lnTo>
                    <a:pt x="11909" y="993843"/>
                  </a:lnTo>
                  <a:lnTo>
                    <a:pt x="5341" y="947034"/>
                  </a:lnTo>
                  <a:lnTo>
                    <a:pt x="1347" y="899447"/>
                  </a:lnTo>
                  <a:lnTo>
                    <a:pt x="0" y="851154"/>
                  </a:lnTo>
                  <a:close/>
                </a:path>
              </a:pathLst>
            </a:custGeom>
            <a:ln w="27305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4"/>
              <a:ext cx="1155192" cy="11506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2875" y="0"/>
              <a:ext cx="8131175" cy="6858000"/>
            </a:xfrm>
            <a:custGeom>
              <a:avLst/>
              <a:gdLst/>
              <a:ahLst/>
              <a:cxnLst/>
              <a:rect l="l" t="t" r="r" b="b"/>
              <a:pathLst>
                <a:path w="8131175" h="6858000">
                  <a:moveTo>
                    <a:pt x="8131175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1175" y="6858000"/>
                  </a:lnTo>
                  <a:lnTo>
                    <a:pt x="81311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5447" cy="68579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96389" y="486536"/>
            <a:ext cx="71418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562213"/>
                </a:solidFill>
              </a:rPr>
              <a:t>Процедура</a:t>
            </a:r>
            <a:r>
              <a:rPr spc="-55" dirty="0">
                <a:solidFill>
                  <a:srgbClr val="562213"/>
                </a:solidFill>
              </a:rPr>
              <a:t> </a:t>
            </a:r>
            <a:r>
              <a:rPr spc="-25" dirty="0">
                <a:solidFill>
                  <a:srgbClr val="562213"/>
                </a:solidFill>
              </a:rPr>
              <a:t>проведения</a:t>
            </a:r>
          </a:p>
        </p:txBody>
      </p:sp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96036"/>
              </p:ext>
            </p:extLst>
          </p:nvPr>
        </p:nvGraphicFramePr>
        <p:xfrm>
          <a:off x="1315719" y="1694433"/>
          <a:ext cx="7385684" cy="398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55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5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59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b="1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Аудитория</a:t>
                      </a:r>
                      <a:r>
                        <a:rPr sz="2400" b="1" spc="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собеседования</a:t>
                      </a:r>
                      <a:r>
                        <a:rPr sz="24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оборудованным</a:t>
                      </a:r>
                      <a:r>
                        <a:rPr sz="2400" b="1" spc="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рабочим</a:t>
                      </a:r>
                      <a:r>
                        <a:rPr sz="24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местом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891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72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Оборудование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073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spc="-20" smtClean="0">
                          <a:latin typeface="Times New Roman"/>
                          <a:cs typeface="Times New Roman"/>
                        </a:rPr>
                        <a:t>Звукозаписывающее</a:t>
                      </a:r>
                      <a:r>
                        <a:rPr sz="2400" spc="-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устройство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124">
                <a:tc>
                  <a:txBody>
                    <a:bodyPr/>
                    <a:lstStyle/>
                    <a:p>
                      <a:pPr marL="91440" marR="8953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2400" b="1" spc="-30" dirty="0">
                          <a:latin typeface="Times New Roman"/>
                          <a:cs typeface="Times New Roman"/>
                        </a:rPr>
                        <a:t>Кол-во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человек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2400" b="1" spc="-40" dirty="0">
                          <a:latin typeface="Times New Roman"/>
                          <a:cs typeface="Times New Roman"/>
                        </a:rPr>
                        <a:t>аудитории </a:t>
                      </a:r>
                      <a:r>
                        <a:rPr sz="2400" b="1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0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3131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Экзаменатор-собеседник </a:t>
                      </a:r>
                      <a:r>
                        <a:rPr sz="2400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Эксперт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2400" dirty="0">
                          <a:latin typeface="Times New Roman"/>
                          <a:cs typeface="Times New Roman"/>
                        </a:rPr>
                        <a:t>Участник</a:t>
                      </a:r>
                      <a:r>
                        <a:rPr sz="2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итогового</a:t>
                      </a:r>
                      <a:r>
                        <a:rPr sz="2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5" dirty="0">
                          <a:latin typeface="Times New Roman"/>
                          <a:cs typeface="Times New Roman"/>
                        </a:rPr>
                        <a:t>собеседования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723">
                <a:tc>
                  <a:txBody>
                    <a:bodyPr/>
                    <a:lstStyle/>
                    <a:p>
                      <a:pPr marL="91440" marR="18796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1124585" algn="l"/>
                        </a:tabLst>
                      </a:pP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Время	на</a:t>
                      </a:r>
                      <a:r>
                        <a:rPr sz="2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15" dirty="0">
                          <a:latin typeface="Times New Roman"/>
                          <a:cs typeface="Times New Roman"/>
                        </a:rPr>
                        <a:t>1-ого </a:t>
                      </a:r>
                      <a:r>
                        <a:rPr sz="2400" b="1" spc="-5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-5" dirty="0">
                          <a:latin typeface="Times New Roman"/>
                          <a:cs typeface="Times New Roman"/>
                        </a:rPr>
                        <a:t>участника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400" spc="-5" dirty="0">
                          <a:latin typeface="Times New Roman"/>
                          <a:cs typeface="Times New Roman"/>
                        </a:rPr>
                        <a:t>Примерно</a:t>
                      </a:r>
                      <a:r>
                        <a:rPr sz="2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sz="2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 err="1">
                          <a:latin typeface="Times New Roman"/>
                          <a:cs typeface="Times New Roman"/>
                        </a:rPr>
                        <a:t>мин</a:t>
                      </a:r>
                      <a:r>
                        <a:rPr sz="2400" dirty="0" smtClean="0">
                          <a:latin typeface="Times New Roman"/>
                          <a:cs typeface="Times New Roman"/>
                        </a:rPr>
                        <a:t>.</a:t>
                      </a:r>
                      <a:endParaRPr lang="ru-RU" sz="2400" dirty="0" smtClean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Обучающимся с ОВЗ - + 30 мин.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EDC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6598" y="338454"/>
            <a:ext cx="64325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9135" marR="5080" indent="-195707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562213"/>
                </a:solidFill>
              </a:rPr>
              <a:t>Оценка </a:t>
            </a:r>
            <a:r>
              <a:rPr spc="-15" dirty="0">
                <a:solidFill>
                  <a:srgbClr val="562213"/>
                </a:solidFill>
              </a:rPr>
              <a:t>выполнения </a:t>
            </a:r>
            <a:r>
              <a:rPr spc="-133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48866" y="2296795"/>
            <a:ext cx="43853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48180" algn="l"/>
              </a:tabLst>
            </a:pPr>
            <a:r>
              <a:rPr sz="3200" b="1" dirty="0">
                <a:latin typeface="Times New Roman"/>
                <a:cs typeface="Times New Roman"/>
              </a:rPr>
              <a:t>Зад</a:t>
            </a:r>
            <a:r>
              <a:rPr sz="3200" b="1" spc="5" dirty="0">
                <a:latin typeface="Times New Roman"/>
                <a:cs typeface="Times New Roman"/>
              </a:rPr>
              <a:t>а</a:t>
            </a:r>
            <a:r>
              <a:rPr sz="3200" b="1" spc="-5" dirty="0">
                <a:latin typeface="Times New Roman"/>
                <a:cs typeface="Times New Roman"/>
              </a:rPr>
              <a:t>ни</a:t>
            </a:r>
            <a:r>
              <a:rPr sz="3200" b="1" dirty="0">
                <a:latin typeface="Times New Roman"/>
                <a:cs typeface="Times New Roman"/>
              </a:rPr>
              <a:t>я	оц</a:t>
            </a:r>
            <a:r>
              <a:rPr sz="3200" b="1" spc="5" dirty="0">
                <a:latin typeface="Times New Roman"/>
                <a:cs typeface="Times New Roman"/>
              </a:rPr>
              <a:t>е</a:t>
            </a:r>
            <a:r>
              <a:rPr sz="3200" b="1" spc="-5" dirty="0">
                <a:latin typeface="Times New Roman"/>
                <a:cs typeface="Times New Roman"/>
              </a:rPr>
              <a:t>нива</a:t>
            </a:r>
            <a:r>
              <a:rPr sz="3200" b="1" spc="-30" dirty="0">
                <a:latin typeface="Times New Roman"/>
                <a:cs typeface="Times New Roman"/>
              </a:rPr>
              <a:t>ю</a:t>
            </a:r>
            <a:r>
              <a:rPr sz="3200" b="1" spc="30" dirty="0">
                <a:latin typeface="Times New Roman"/>
                <a:cs typeface="Times New Roman"/>
              </a:rPr>
              <a:t>т</a:t>
            </a:r>
            <a:r>
              <a:rPr sz="3200" b="1" dirty="0">
                <a:latin typeface="Times New Roman"/>
                <a:cs typeface="Times New Roman"/>
              </a:rPr>
              <a:t>ся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53310" algn="l"/>
              </a:tabLst>
            </a:pPr>
            <a:r>
              <a:rPr sz="3200" spc="10" dirty="0">
                <a:latin typeface="Times New Roman"/>
                <a:cs typeface="Times New Roman"/>
              </a:rPr>
              <a:t>процессе	</a:t>
            </a:r>
            <a:r>
              <a:rPr sz="3200" spc="-5" dirty="0">
                <a:latin typeface="Times New Roman"/>
                <a:cs typeface="Times New Roman"/>
              </a:rPr>
              <a:t>ответа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1838" y="2784475"/>
            <a:ext cx="1780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Times New Roman"/>
                <a:cs typeface="Times New Roman"/>
              </a:rPr>
              <a:t>у</a:t>
            </a:r>
            <a:r>
              <a:rPr sz="3200" spc="-10" dirty="0">
                <a:latin typeface="Times New Roman"/>
                <a:cs typeface="Times New Roman"/>
              </a:rPr>
              <a:t>ч</a:t>
            </a:r>
            <a:r>
              <a:rPr sz="3200" dirty="0">
                <a:latin typeface="Times New Roman"/>
                <a:cs typeface="Times New Roman"/>
              </a:rPr>
              <a:t>а</a:t>
            </a:r>
            <a:r>
              <a:rPr sz="3200" spc="5" dirty="0">
                <a:latin typeface="Times New Roman"/>
                <a:cs typeface="Times New Roman"/>
              </a:rPr>
              <a:t>с</a:t>
            </a:r>
            <a:r>
              <a:rPr sz="3200" dirty="0">
                <a:latin typeface="Times New Roman"/>
                <a:cs typeface="Times New Roman"/>
              </a:rPr>
              <a:t>тни</a:t>
            </a:r>
            <a:r>
              <a:rPr sz="3200" spc="-5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7496" y="2296795"/>
            <a:ext cx="24003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2182495" algn="l"/>
              </a:tabLst>
            </a:pPr>
            <a:r>
              <a:rPr sz="3200" spc="-5" dirty="0">
                <a:latin typeface="Times New Roman"/>
                <a:cs typeface="Times New Roman"/>
              </a:rPr>
              <a:t>э</a:t>
            </a:r>
            <a:r>
              <a:rPr sz="3200" spc="-8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сп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spc="-45" dirty="0">
                <a:latin typeface="Times New Roman"/>
                <a:cs typeface="Times New Roman"/>
              </a:rPr>
              <a:t>рт</a:t>
            </a:r>
            <a:r>
              <a:rPr sz="3200" spc="-55" dirty="0">
                <a:latin typeface="Times New Roman"/>
                <a:cs typeface="Times New Roman"/>
              </a:rPr>
              <a:t>о</a:t>
            </a:r>
            <a:r>
              <a:rPr sz="3200" dirty="0">
                <a:latin typeface="Times New Roman"/>
                <a:cs typeface="Times New Roman"/>
              </a:rPr>
              <a:t>м	в</a:t>
            </a:r>
            <a:endParaRPr sz="32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по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8866" y="3272104"/>
            <a:ext cx="50165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41245" algn="l"/>
              </a:tabLst>
            </a:pPr>
            <a:r>
              <a:rPr sz="3200" dirty="0">
                <a:latin typeface="Times New Roman"/>
                <a:cs typeface="Times New Roman"/>
              </a:rPr>
              <a:t>специально	</a:t>
            </a:r>
            <a:r>
              <a:rPr sz="3200" spc="-5" dirty="0">
                <a:latin typeface="Times New Roman"/>
                <a:cs typeface="Times New Roman"/>
              </a:rPr>
              <a:t>разработанным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9371" y="3272104"/>
            <a:ext cx="18675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Times New Roman"/>
                <a:cs typeface="Times New Roman"/>
              </a:rPr>
              <a:t>к</a:t>
            </a:r>
            <a:r>
              <a:rPr sz="3200" dirty="0">
                <a:latin typeface="Times New Roman"/>
                <a:cs typeface="Times New Roman"/>
              </a:rPr>
              <a:t>рит</a:t>
            </a:r>
            <a:r>
              <a:rPr sz="3200" spc="-15" dirty="0">
                <a:latin typeface="Times New Roman"/>
                <a:cs typeface="Times New Roman"/>
              </a:rPr>
              <a:t>е</a:t>
            </a:r>
            <a:r>
              <a:rPr sz="3200" dirty="0">
                <a:latin typeface="Times New Roman"/>
                <a:cs typeface="Times New Roman"/>
              </a:rPr>
              <a:t>риям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8866" y="3760089"/>
            <a:ext cx="6668770" cy="1642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по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системе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«зачет/незачет»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spc="-35" dirty="0">
                <a:latin typeface="Times New Roman"/>
                <a:cs typeface="Times New Roman"/>
              </a:rPr>
              <a:t>Подача </a:t>
            </a:r>
            <a:r>
              <a:rPr sz="3200" b="1" spc="-5" dirty="0">
                <a:latin typeface="Times New Roman"/>
                <a:cs typeface="Times New Roman"/>
              </a:rPr>
              <a:t>апелляций </a:t>
            </a:r>
            <a:r>
              <a:rPr sz="3200" dirty="0">
                <a:latin typeface="Times New Roman"/>
                <a:cs typeface="Times New Roman"/>
              </a:rPr>
              <a:t>не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предусмотрена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507" y="166878"/>
            <a:ext cx="44450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</a:tabLst>
            </a:pPr>
            <a:r>
              <a:rPr dirty="0"/>
              <a:t>Надо	</a:t>
            </a:r>
            <a:r>
              <a:rPr spc="-5" dirty="0"/>
              <a:t>п</a:t>
            </a:r>
            <a:r>
              <a:rPr spc="-105" dirty="0"/>
              <a:t>о</a:t>
            </a:r>
            <a:r>
              <a:rPr spc="-5" dirty="0"/>
              <a:t>мнить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62940" y="1569719"/>
            <a:ext cx="4443095" cy="2808605"/>
            <a:chOff x="662940" y="1569719"/>
            <a:chExt cx="4443095" cy="2808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5" y="1610867"/>
              <a:ext cx="3212600" cy="1289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" y="1569719"/>
              <a:ext cx="3861816" cy="14935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699" y="1620646"/>
              <a:ext cx="3145129" cy="12233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2214" y="2844037"/>
              <a:ext cx="3838575" cy="1529715"/>
            </a:xfrm>
            <a:custGeom>
              <a:avLst/>
              <a:gdLst/>
              <a:ahLst/>
              <a:cxnLst/>
              <a:rect l="l" t="t" r="r" b="b"/>
              <a:pathLst>
                <a:path w="3838575" h="1529714">
                  <a:moveTo>
                    <a:pt x="0" y="0"/>
                  </a:moveTo>
                  <a:lnTo>
                    <a:pt x="0" y="917575"/>
                  </a:lnTo>
                  <a:lnTo>
                    <a:pt x="314490" y="917575"/>
                  </a:lnTo>
                </a:path>
                <a:path w="3838575" h="1529714">
                  <a:moveTo>
                    <a:pt x="314490" y="428116"/>
                  </a:moveTo>
                  <a:lnTo>
                    <a:pt x="324100" y="380503"/>
                  </a:lnTo>
                  <a:lnTo>
                    <a:pt x="350319" y="341629"/>
                  </a:lnTo>
                  <a:lnTo>
                    <a:pt x="389231" y="315424"/>
                  </a:lnTo>
                  <a:lnTo>
                    <a:pt x="436918" y="305815"/>
                  </a:lnTo>
                  <a:lnTo>
                    <a:pt x="3716185" y="305815"/>
                  </a:lnTo>
                  <a:lnTo>
                    <a:pt x="3763798" y="315424"/>
                  </a:lnTo>
                  <a:lnTo>
                    <a:pt x="3802672" y="341629"/>
                  </a:lnTo>
                  <a:lnTo>
                    <a:pt x="3828877" y="380503"/>
                  </a:lnTo>
                  <a:lnTo>
                    <a:pt x="3838486" y="428116"/>
                  </a:lnTo>
                  <a:lnTo>
                    <a:pt x="3838486" y="1406906"/>
                  </a:lnTo>
                  <a:lnTo>
                    <a:pt x="3828877" y="1454519"/>
                  </a:lnTo>
                  <a:lnTo>
                    <a:pt x="3802672" y="1493393"/>
                  </a:lnTo>
                  <a:lnTo>
                    <a:pt x="3763798" y="1519598"/>
                  </a:lnTo>
                  <a:lnTo>
                    <a:pt x="3716185" y="1529207"/>
                  </a:lnTo>
                  <a:lnTo>
                    <a:pt x="436918" y="1529207"/>
                  </a:lnTo>
                  <a:lnTo>
                    <a:pt x="389231" y="1519598"/>
                  </a:lnTo>
                  <a:lnTo>
                    <a:pt x="350319" y="1493393"/>
                  </a:lnTo>
                  <a:lnTo>
                    <a:pt x="324100" y="1454519"/>
                  </a:lnTo>
                  <a:lnTo>
                    <a:pt x="314490" y="1406906"/>
                  </a:lnTo>
                  <a:lnTo>
                    <a:pt x="314490" y="428116"/>
                  </a:lnTo>
                  <a:close/>
                </a:path>
              </a:pathLst>
            </a:custGeom>
            <a:ln w="952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761489" y="3133420"/>
            <a:ext cx="3242310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 algn="ctr">
              <a:lnSpc>
                <a:spcPts val="2890"/>
              </a:lnSpc>
              <a:spcBef>
                <a:spcPts val="585"/>
              </a:spcBef>
            </a:pPr>
            <a:r>
              <a:rPr sz="2800" spc="-35" dirty="0">
                <a:latin typeface="Times New Roman"/>
                <a:cs typeface="Times New Roman"/>
              </a:rPr>
              <a:t>Необходимо </a:t>
            </a:r>
            <a:r>
              <a:rPr sz="2800" spc="-15" dirty="0">
                <a:latin typeface="Times New Roman"/>
                <a:cs typeface="Times New Roman"/>
              </a:rPr>
              <a:t>набрать,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чтобы</a:t>
            </a:r>
            <a:endParaRPr sz="2800">
              <a:latin typeface="Times New Roman"/>
              <a:cs typeface="Times New Roman"/>
            </a:endParaRPr>
          </a:p>
          <a:p>
            <a:pPr marR="80010" algn="ctr">
              <a:lnSpc>
                <a:spcPts val="2890"/>
              </a:lnSpc>
            </a:pPr>
            <a:r>
              <a:rPr sz="2800" spc="-10" dirty="0">
                <a:latin typeface="Times New Roman"/>
                <a:cs typeface="Times New Roman"/>
              </a:rPr>
              <a:t>получить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"зачет"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32603" y="1569719"/>
            <a:ext cx="3862070" cy="1493520"/>
            <a:chOff x="4832603" y="1569719"/>
            <a:chExt cx="3862070" cy="14935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7680" y="1610867"/>
              <a:ext cx="3325359" cy="12893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2603" y="1569719"/>
              <a:ext cx="3861815" cy="14935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60822" y="1620646"/>
              <a:ext cx="3258057" cy="12233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96162" y="1745945"/>
            <a:ext cx="7021195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82110" algn="l"/>
              </a:tabLst>
            </a:pP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5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	</a:t>
            </a:r>
            <a:r>
              <a:rPr sz="5200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5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200" spc="-5" dirty="0">
                <a:solidFill>
                  <a:srgbClr val="FFFFFF"/>
                </a:solidFill>
                <a:latin typeface="Calibri"/>
                <a:cs typeface="Calibri"/>
              </a:rPr>
              <a:t>баллов</a:t>
            </a:r>
            <a:endParaRPr sz="5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81815" y="2839275"/>
            <a:ext cx="3222625" cy="1539240"/>
            <a:chOff x="5381815" y="2839275"/>
            <a:chExt cx="3222625" cy="1539240"/>
          </a:xfrm>
        </p:grpSpPr>
        <p:sp>
          <p:nvSpPr>
            <p:cNvPr id="15" name="object 15"/>
            <p:cNvSpPr/>
            <p:nvPr/>
          </p:nvSpPr>
          <p:spPr>
            <a:xfrm>
              <a:off x="5386578" y="2844038"/>
              <a:ext cx="326390" cy="917575"/>
            </a:xfrm>
            <a:custGeom>
              <a:avLst/>
              <a:gdLst/>
              <a:ahLst/>
              <a:cxnLst/>
              <a:rect l="l" t="t" r="r" b="b"/>
              <a:pathLst>
                <a:path w="326389" h="917575">
                  <a:moveTo>
                    <a:pt x="0" y="0"/>
                  </a:moveTo>
                  <a:lnTo>
                    <a:pt x="0" y="917575"/>
                  </a:lnTo>
                  <a:lnTo>
                    <a:pt x="325882" y="917575"/>
                  </a:lnTo>
                </a:path>
              </a:pathLst>
            </a:custGeom>
            <a:ln w="9524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12460" y="3149854"/>
              <a:ext cx="2887345" cy="1223645"/>
            </a:xfrm>
            <a:custGeom>
              <a:avLst/>
              <a:gdLst/>
              <a:ahLst/>
              <a:cxnLst/>
              <a:rect l="l" t="t" r="r" b="b"/>
              <a:pathLst>
                <a:path w="2887345" h="1223645">
                  <a:moveTo>
                    <a:pt x="0" y="122300"/>
                  </a:moveTo>
                  <a:lnTo>
                    <a:pt x="9608" y="74687"/>
                  </a:lnTo>
                  <a:lnTo>
                    <a:pt x="35813" y="35813"/>
                  </a:lnTo>
                  <a:lnTo>
                    <a:pt x="74687" y="9608"/>
                  </a:lnTo>
                  <a:lnTo>
                    <a:pt x="122300" y="0"/>
                  </a:lnTo>
                  <a:lnTo>
                    <a:pt x="2764409" y="0"/>
                  </a:lnTo>
                  <a:lnTo>
                    <a:pt x="2812041" y="9608"/>
                  </a:lnTo>
                  <a:lnTo>
                    <a:pt x="2850959" y="35813"/>
                  </a:lnTo>
                  <a:lnTo>
                    <a:pt x="2877208" y="74687"/>
                  </a:lnTo>
                  <a:lnTo>
                    <a:pt x="2886837" y="122300"/>
                  </a:lnTo>
                  <a:lnTo>
                    <a:pt x="2886837" y="1101090"/>
                  </a:lnTo>
                  <a:lnTo>
                    <a:pt x="2877208" y="1148703"/>
                  </a:lnTo>
                  <a:lnTo>
                    <a:pt x="2850959" y="1187577"/>
                  </a:lnTo>
                  <a:lnTo>
                    <a:pt x="2812041" y="1213782"/>
                  </a:lnTo>
                  <a:lnTo>
                    <a:pt x="2764409" y="1223391"/>
                  </a:lnTo>
                  <a:lnTo>
                    <a:pt x="122300" y="1223391"/>
                  </a:lnTo>
                  <a:lnTo>
                    <a:pt x="74687" y="1213782"/>
                  </a:lnTo>
                  <a:lnTo>
                    <a:pt x="35813" y="1187577"/>
                  </a:lnTo>
                  <a:lnTo>
                    <a:pt x="9608" y="1148703"/>
                  </a:lnTo>
                  <a:lnTo>
                    <a:pt x="0" y="1101090"/>
                  </a:lnTo>
                  <a:lnTo>
                    <a:pt x="0" y="122300"/>
                  </a:lnTo>
                  <a:close/>
                </a:path>
              </a:pathLst>
            </a:custGeom>
            <a:ln w="9525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844921" y="3133420"/>
            <a:ext cx="2621915" cy="11880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463550" marR="185420" indent="-268605">
              <a:lnSpc>
                <a:spcPts val="2890"/>
              </a:lnSpc>
              <a:spcBef>
                <a:spcPts val="585"/>
              </a:spcBef>
            </a:pPr>
            <a:r>
              <a:rPr sz="2800" spc="-10" dirty="0">
                <a:latin typeface="Times New Roman"/>
                <a:cs typeface="Times New Roman"/>
              </a:rPr>
              <a:t>М</a:t>
            </a:r>
            <a:r>
              <a:rPr sz="2800" spc="-20" dirty="0">
                <a:latin typeface="Times New Roman"/>
                <a:cs typeface="Times New Roman"/>
              </a:rPr>
              <a:t>а</a:t>
            </a:r>
            <a:r>
              <a:rPr sz="2800" spc="-8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си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spc="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л</a:t>
            </a:r>
            <a:r>
              <a:rPr sz="2800" spc="-15" dirty="0">
                <a:latin typeface="Times New Roman"/>
                <a:cs typeface="Times New Roman"/>
              </a:rPr>
              <a:t>ь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35" dirty="0">
                <a:latin typeface="Times New Roman"/>
                <a:cs typeface="Times New Roman"/>
              </a:rPr>
              <a:t>о</a:t>
            </a:r>
            <a:r>
              <a:rPr sz="2800" spc="-5" dirty="0">
                <a:latin typeface="Times New Roman"/>
                <a:cs typeface="Times New Roman"/>
              </a:rPr>
              <a:t>е  </a:t>
            </a:r>
            <a:r>
              <a:rPr sz="2800" spc="-20" dirty="0">
                <a:latin typeface="Times New Roman"/>
                <a:cs typeface="Times New Roman"/>
              </a:rPr>
              <a:t>количество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2890"/>
              </a:lnSpc>
            </a:pPr>
            <a:r>
              <a:rPr sz="2800" spc="-5" dirty="0">
                <a:latin typeface="Times New Roman"/>
                <a:cs typeface="Times New Roman"/>
              </a:rPr>
              <a:t>за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собеседование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4577" y="5031354"/>
            <a:ext cx="1043701" cy="1216402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4599425" y="4677155"/>
            <a:ext cx="4429125" cy="1965960"/>
            <a:chOff x="4599425" y="4677155"/>
            <a:chExt cx="4429125" cy="196596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9425" y="4677155"/>
              <a:ext cx="4314453" cy="19659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03291" y="5236463"/>
              <a:ext cx="4024884" cy="92354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912368" y="0"/>
                  </a:move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lnTo>
                    <a:pt x="912368" y="456184"/>
                  </a:lnTo>
                  <a:lnTo>
                    <a:pt x="912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50866" y="4724653"/>
              <a:ext cx="4211320" cy="1824989"/>
            </a:xfrm>
            <a:custGeom>
              <a:avLst/>
              <a:gdLst/>
              <a:ahLst/>
              <a:cxnLst/>
              <a:rect l="l" t="t" r="r" b="b"/>
              <a:pathLst>
                <a:path w="4211320" h="1824990">
                  <a:moveTo>
                    <a:pt x="4210939" y="456184"/>
                  </a:moveTo>
                  <a:lnTo>
                    <a:pt x="912368" y="456184"/>
                  </a:lnTo>
                  <a:lnTo>
                    <a:pt x="912368" y="0"/>
                  </a:lnTo>
                  <a:lnTo>
                    <a:pt x="0" y="912393"/>
                  </a:lnTo>
                  <a:lnTo>
                    <a:pt x="912368" y="1824774"/>
                  </a:lnTo>
                  <a:lnTo>
                    <a:pt x="912368" y="1368590"/>
                  </a:lnTo>
                  <a:lnTo>
                    <a:pt x="4210939" y="1368590"/>
                  </a:lnTo>
                  <a:lnTo>
                    <a:pt x="4210939" y="456184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186553" y="5311521"/>
            <a:ext cx="36004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4150" algn="l"/>
                <a:tab pos="1727200" algn="l"/>
                <a:tab pos="2786380" algn="l"/>
              </a:tabLst>
            </a:pP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ы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п</a:t>
            </a:r>
            <a:r>
              <a:rPr sz="2000" b="1" spc="-45" dirty="0">
                <a:solidFill>
                  <a:srgbClr val="792A08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ни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к	9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к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л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792A08"/>
                </a:solidFill>
                <a:latin typeface="Times New Roman"/>
                <a:cs typeface="Times New Roman"/>
              </a:rPr>
              <a:t>с</a:t>
            </a:r>
            <a:r>
              <a:rPr sz="2000" b="1" dirty="0">
                <a:solidFill>
                  <a:srgbClr val="792A08"/>
                </a:solidFill>
                <a:latin typeface="Times New Roman"/>
                <a:cs typeface="Times New Roman"/>
              </a:rPr>
              <a:t>а	</a:t>
            </a:r>
            <a:r>
              <a:rPr sz="2000" b="1" spc="-15" dirty="0">
                <a:solidFill>
                  <a:srgbClr val="792A08"/>
                </a:solidFill>
                <a:latin typeface="Times New Roman"/>
                <a:cs typeface="Times New Roman"/>
              </a:rPr>
              <a:t>в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пр</a:t>
            </a:r>
            <a:r>
              <a:rPr sz="2000" b="1" spc="-10" dirty="0">
                <a:solidFill>
                  <a:srgbClr val="792A08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792A08"/>
                </a:solidFill>
                <a:latin typeface="Times New Roman"/>
                <a:cs typeface="Times New Roman"/>
              </a:rPr>
              <a:t>ве  </a:t>
            </a:r>
            <a:r>
              <a:rPr sz="2000" b="1" spc="-20">
                <a:solidFill>
                  <a:srgbClr val="792A08"/>
                </a:solidFill>
                <a:latin typeface="Times New Roman"/>
                <a:cs typeface="Times New Roman"/>
              </a:rPr>
              <a:t>готовиться</a:t>
            </a:r>
            <a:r>
              <a:rPr sz="2000" b="1" spc="1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10" dirty="0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mtClean="0">
                <a:solidFill>
                  <a:srgbClr val="792A08"/>
                </a:solidFill>
                <a:latin typeface="Times New Roman"/>
                <a:cs typeface="Times New Roman"/>
              </a:rPr>
              <a:t>и</a:t>
            </a:r>
            <a:r>
              <a:rPr lang="ru-RU" sz="2000" b="1" dirty="0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5" smtClean="0">
                <a:solidFill>
                  <a:srgbClr val="792A08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792A08"/>
                </a:solidFill>
                <a:latin typeface="Times New Roman"/>
                <a:cs typeface="Times New Roman"/>
              </a:rPr>
              <a:t>отвечать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775" y="4858969"/>
            <a:ext cx="1522730" cy="1527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014" algn="ctr"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solidFill>
                  <a:srgbClr val="C00000"/>
                </a:solidFill>
                <a:latin typeface="Calibri"/>
                <a:cs typeface="Calibri"/>
              </a:rPr>
              <a:t>15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4400" b="1" spc="-5" dirty="0">
                <a:solidFill>
                  <a:srgbClr val="C00000"/>
                </a:solidFill>
                <a:latin typeface="Calibri"/>
                <a:cs typeface="Calibri"/>
              </a:rPr>
              <a:t>минут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44570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562213"/>
                </a:solidFill>
              </a:rPr>
              <a:t>Типы</a:t>
            </a:r>
            <a:r>
              <a:rPr spc="-85" dirty="0">
                <a:solidFill>
                  <a:srgbClr val="562213"/>
                </a:solidFill>
              </a:rPr>
              <a:t> </a:t>
            </a:r>
            <a:r>
              <a:rPr dirty="0">
                <a:solidFill>
                  <a:srgbClr val="562213"/>
                </a:solidFill>
              </a:rPr>
              <a:t>заданий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1752600"/>
            <a:ext cx="7188834" cy="38901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715" indent="-515620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832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Выразительное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чтение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текста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научно- 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публицистического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стиля</a:t>
            </a:r>
            <a:endParaRPr sz="28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00000"/>
              </a:lnSpc>
              <a:buAutoNum type="arabicPeriod"/>
              <a:tabLst>
                <a:tab pos="528320" algn="l"/>
                <a:tab pos="4682490" algn="l"/>
              </a:tabLst>
            </a:pPr>
            <a:r>
              <a:rPr sz="2800" b="1" spc="-10" smtClean="0">
                <a:latin typeface="Times New Roman"/>
                <a:cs typeface="Times New Roman"/>
              </a:rPr>
              <a:t>Переска</a:t>
            </a:r>
            <a:r>
              <a:rPr lang="ru-RU" sz="2800" b="1" spc="-10" dirty="0" smtClean="0">
                <a:latin typeface="Times New Roman"/>
                <a:cs typeface="Times New Roman"/>
              </a:rPr>
              <a:t>з</a:t>
            </a:r>
            <a:r>
              <a:rPr sz="2800" spc="-5" smtClean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прочитанного</a:t>
            </a:r>
            <a:r>
              <a:rPr sz="2800" spc="6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вслух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текста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с </a:t>
            </a:r>
            <a:r>
              <a:rPr sz="2800" spc="-685">
                <a:latin typeface="Times New Roman"/>
                <a:cs typeface="Times New Roman"/>
              </a:rPr>
              <a:t> </a:t>
            </a:r>
            <a:r>
              <a:rPr lang="ru-RU" sz="2800" spc="-15" dirty="0" smtClean="0">
                <a:latin typeface="Times New Roman"/>
                <a:cs typeface="Times New Roman"/>
              </a:rPr>
              <a:t>включением цитаты</a:t>
            </a:r>
            <a:r>
              <a:rPr sz="2800" spc="-15">
                <a:latin typeface="Times New Roman"/>
                <a:cs typeface="Times New Roman"/>
              </a:rPr>
              <a:t>	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8320" algn="l"/>
                <a:tab pos="4813935" algn="l"/>
              </a:tabLst>
            </a:pPr>
            <a:r>
              <a:rPr sz="2800" b="1" spc="-40" smtClean="0">
                <a:latin typeface="Times New Roman"/>
                <a:cs typeface="Times New Roman"/>
              </a:rPr>
              <a:t>М</a:t>
            </a:r>
            <a:r>
              <a:rPr sz="2800" b="1" spc="-5" smtClean="0">
                <a:latin typeface="Times New Roman"/>
                <a:cs typeface="Times New Roman"/>
              </a:rPr>
              <a:t>он</a:t>
            </a:r>
            <a:r>
              <a:rPr sz="2800" b="1" spc="-35" smtClean="0">
                <a:latin typeface="Times New Roman"/>
                <a:cs typeface="Times New Roman"/>
              </a:rPr>
              <a:t>о</a:t>
            </a:r>
            <a:r>
              <a:rPr sz="2800" b="1" spc="-10" smtClean="0">
                <a:latin typeface="Times New Roman"/>
                <a:cs typeface="Times New Roman"/>
              </a:rPr>
              <a:t>л</a:t>
            </a:r>
            <a:r>
              <a:rPr sz="2800" b="1" smtClean="0">
                <a:latin typeface="Times New Roman"/>
                <a:cs typeface="Times New Roman"/>
              </a:rPr>
              <a:t>о</a:t>
            </a:r>
            <a:r>
              <a:rPr sz="2800" b="1" spc="-15" smtClean="0">
                <a:latin typeface="Times New Roman"/>
                <a:cs typeface="Times New Roman"/>
              </a:rPr>
              <a:t>г</a:t>
            </a:r>
            <a:r>
              <a:rPr sz="2800" b="1" spc="-10" smtClean="0">
                <a:latin typeface="Times New Roman"/>
                <a:cs typeface="Times New Roman"/>
              </a:rPr>
              <a:t>ич</a:t>
            </a:r>
            <a:r>
              <a:rPr sz="2800" b="1" spc="10" smtClean="0">
                <a:latin typeface="Times New Roman"/>
                <a:cs typeface="Times New Roman"/>
              </a:rPr>
              <a:t>е</a:t>
            </a:r>
            <a:r>
              <a:rPr sz="2800" b="1" spc="-5" smtClean="0">
                <a:latin typeface="Times New Roman"/>
                <a:cs typeface="Times New Roman"/>
              </a:rPr>
              <a:t>с</a:t>
            </a:r>
            <a:r>
              <a:rPr sz="2800" b="1" spc="-50" smtClean="0">
                <a:latin typeface="Times New Roman"/>
                <a:cs typeface="Times New Roman"/>
              </a:rPr>
              <a:t>к</a:t>
            </a:r>
            <a:r>
              <a:rPr sz="2800" b="1" spc="-5" smtClean="0">
                <a:latin typeface="Times New Roman"/>
                <a:cs typeface="Times New Roman"/>
              </a:rPr>
              <a:t>ое</a:t>
            </a:r>
            <a:r>
              <a:rPr lang="ru-RU" sz="2800" b="1" spc="-5" dirty="0" smtClean="0">
                <a:latin typeface="Times New Roman"/>
                <a:cs typeface="Times New Roman"/>
              </a:rPr>
              <a:t> </a:t>
            </a:r>
            <a:r>
              <a:rPr sz="2800" b="1" spc="-10" smtClean="0">
                <a:latin typeface="Times New Roman"/>
                <a:cs typeface="Times New Roman"/>
              </a:rPr>
              <a:t>выс</a:t>
            </a:r>
            <a:r>
              <a:rPr sz="2800" b="1" spc="-60" smtClean="0">
                <a:latin typeface="Times New Roman"/>
                <a:cs typeface="Times New Roman"/>
              </a:rPr>
              <a:t>к</a:t>
            </a:r>
            <a:r>
              <a:rPr sz="2800" b="1" spc="-5" smtClean="0">
                <a:latin typeface="Times New Roman"/>
                <a:cs typeface="Times New Roman"/>
              </a:rPr>
              <a:t>а</a:t>
            </a:r>
            <a:r>
              <a:rPr sz="2800" b="1" smtClean="0">
                <a:latin typeface="Times New Roman"/>
                <a:cs typeface="Times New Roman"/>
              </a:rPr>
              <a:t>з</a:t>
            </a:r>
            <a:r>
              <a:rPr sz="2800" b="1" spc="5" smtClean="0">
                <a:latin typeface="Times New Roman"/>
                <a:cs typeface="Times New Roman"/>
              </a:rPr>
              <a:t>ы</a:t>
            </a:r>
            <a:r>
              <a:rPr sz="2800" b="1" spc="-10" smtClean="0">
                <a:latin typeface="Times New Roman"/>
                <a:cs typeface="Times New Roman"/>
              </a:rPr>
              <a:t>вание  </a:t>
            </a:r>
            <a:r>
              <a:rPr sz="2800" dirty="0">
                <a:latin typeface="Times New Roman"/>
                <a:cs typeface="Times New Roman"/>
              </a:rPr>
              <a:t>(описание, </a:t>
            </a:r>
            <a:r>
              <a:rPr sz="2800" spc="-5" dirty="0">
                <a:latin typeface="Times New Roman"/>
                <a:cs typeface="Times New Roman"/>
              </a:rPr>
              <a:t>повествование, </a:t>
            </a:r>
            <a:r>
              <a:rPr sz="2800" spc="-10" dirty="0">
                <a:latin typeface="Times New Roman"/>
                <a:cs typeface="Times New Roman"/>
              </a:rPr>
              <a:t>рассуждение)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одной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из выбранных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тем</a:t>
            </a:r>
            <a:endParaRPr sz="2800">
              <a:latin typeface="Times New Roman"/>
              <a:cs typeface="Times New Roman"/>
            </a:endParaRPr>
          </a:p>
          <a:p>
            <a:pPr marL="527685" marR="5715" indent="-515620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b="1" dirty="0">
                <a:latin typeface="Times New Roman"/>
                <a:cs typeface="Times New Roman"/>
              </a:rPr>
              <a:t>Диалог </a:t>
            </a:r>
            <a:r>
              <a:rPr sz="2800" spc="-5" dirty="0">
                <a:latin typeface="Times New Roman"/>
                <a:cs typeface="Times New Roman"/>
              </a:rPr>
              <a:t>с </a:t>
            </a:r>
            <a:r>
              <a:rPr sz="2800" spc="-20" dirty="0">
                <a:latin typeface="Times New Roman"/>
                <a:cs typeface="Times New Roman"/>
              </a:rPr>
              <a:t>экзаменатором-собеседником </a:t>
            </a:r>
            <a:r>
              <a:rPr sz="2800" spc="-5" dirty="0">
                <a:latin typeface="Times New Roman"/>
                <a:cs typeface="Times New Roman"/>
              </a:rPr>
              <a:t>по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Times New Roman"/>
                <a:cs typeface="Times New Roman"/>
              </a:rPr>
              <a:t>теме</a:t>
            </a:r>
            <a:r>
              <a:rPr sz="2800" spc="1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Times New Roman"/>
                <a:cs typeface="Times New Roman"/>
              </a:rPr>
              <a:t>монолога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257</Words>
  <Application>Microsoft Office PowerPoint</Application>
  <PresentationFormat>Экран (4:3)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MT</vt:lpstr>
      <vt:lpstr>Calibri</vt:lpstr>
      <vt:lpstr>Segoe UI Symbol</vt:lpstr>
      <vt:lpstr>Times New Roman</vt:lpstr>
      <vt:lpstr>Wingdings</vt:lpstr>
      <vt:lpstr>Office Theme</vt:lpstr>
      <vt:lpstr>Презентация PowerPoint</vt:lpstr>
      <vt:lpstr>Итоговое собеседование  по русскому языку (ИС)</vt:lpstr>
      <vt:lpstr> Документы</vt:lpstr>
      <vt:lpstr>СРОКИ  ПРОВЕДЕНИЯ</vt:lpstr>
      <vt:lpstr>Общие сведения</vt:lpstr>
      <vt:lpstr>Процедура проведения</vt:lpstr>
      <vt:lpstr>Оценка выполнения  заданий</vt:lpstr>
      <vt:lpstr>Надо помнить</vt:lpstr>
      <vt:lpstr>Типы заданий</vt:lpstr>
      <vt:lpstr>К ГИА допускаются</vt:lpstr>
      <vt:lpstr>Результаты</vt:lpstr>
      <vt:lpstr>По вопросам ГИА-2025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Завуч_1</dc:creator>
  <cp:lastModifiedBy>Win10</cp:lastModifiedBy>
  <cp:revision>20</cp:revision>
  <dcterms:created xsi:type="dcterms:W3CDTF">2022-12-19T17:40:50Z</dcterms:created>
  <dcterms:modified xsi:type="dcterms:W3CDTF">2025-03-27T08:09:48Z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2022-12-19T00:00:00Z</vt:filetime>
  </property>
</Properties>
</file>