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80" r:id="rId15"/>
    <p:sldId id="270" r:id="rId16"/>
    <p:sldId id="271" r:id="rId17"/>
    <p:sldId id="28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52" d="100"/>
          <a:sy n="152" d="100"/>
        </p:scale>
        <p:origin x="44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364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5387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5686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457200"/>
            <a:ext cx="86868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endParaRPr lang="en-US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95983" y="731070"/>
            <a:ext cx="708173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000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Современные</a:t>
            </a:r>
            <a:r>
              <a:rPr lang="en-US" sz="4000" b="1" dirty="0">
                <a:solidFill>
                  <a:srgbClr val="00000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r>
              <a:rPr lang="ru-RU" sz="4000" b="1" dirty="0" smtClean="0">
                <a:solidFill>
                  <a:srgbClr val="00000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т</a:t>
            </a:r>
            <a:r>
              <a:rPr lang="en-US" sz="4000" b="1" dirty="0" err="1" smtClean="0">
                <a:solidFill>
                  <a:srgbClr val="00000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ехнологии</a:t>
            </a:r>
            <a:r>
              <a:rPr lang="en-US" sz="4000" b="1" dirty="0" smtClean="0">
                <a:solidFill>
                  <a:srgbClr val="00000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r>
              <a:rPr lang="en-US" sz="4000" b="1" dirty="0">
                <a:solidFill>
                  <a:srgbClr val="00000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в </a:t>
            </a:r>
            <a:r>
              <a:rPr lang="ru-RU" sz="4000" b="1" dirty="0" smtClean="0">
                <a:solidFill>
                  <a:srgbClr val="00000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п</a:t>
            </a:r>
            <a:r>
              <a:rPr lang="en-US" sz="4000" b="1" dirty="0" err="1" smtClean="0">
                <a:solidFill>
                  <a:srgbClr val="00000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реподавани</a:t>
            </a:r>
            <a:r>
              <a:rPr lang="ru-RU" sz="4000" b="1" dirty="0" smtClean="0">
                <a:solidFill>
                  <a:srgbClr val="00000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и</a:t>
            </a:r>
            <a:r>
              <a:rPr lang="en-US" sz="4000" b="1" dirty="0" smtClean="0">
                <a:solidFill>
                  <a:srgbClr val="00000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r>
              <a:rPr lang="ru-RU" sz="4000" b="1" dirty="0" smtClean="0">
                <a:solidFill>
                  <a:srgbClr val="00000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б</a:t>
            </a:r>
            <a:r>
              <a:rPr lang="en-US" sz="4000" b="1" dirty="0" err="1" smtClean="0">
                <a:solidFill>
                  <a:srgbClr val="00000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иологии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3443591" y="3125821"/>
            <a:ext cx="5012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Зуева Дина Геннадиевна, </a:t>
            </a:r>
          </a:p>
          <a:p>
            <a:pPr algn="r"/>
            <a:r>
              <a:rPr lang="ru-RU" dirty="0" smtClean="0"/>
              <a:t>учитель биологии МБОУ «СОШ № 87»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457200"/>
            <a:ext cx="86868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3200" b="1" dirty="0">
                <a:solidFill>
                  <a:srgbClr val="00000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Образовательные игры и приложения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457200" y="1645920"/>
            <a:ext cx="86868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Захватывающий и увлекательный способ изучения биологии.</a:t>
            </a:r>
            <a:endParaRPr lang="en-US" sz="1600" dirty="0"/>
          </a:p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Развитие памяти, логического мышления и проблемных навыков.</a:t>
            </a:r>
            <a:endParaRPr lang="en-US" sz="1600" dirty="0"/>
          </a:p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Повышение мотивации и вовлеченности учащихся.</a:t>
            </a:r>
            <a:endParaRPr lang="en-US" sz="1600" dirty="0"/>
          </a:p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Доступность на различных мобильных устройствах.</a:t>
            </a:r>
            <a:endParaRPr lang="en-US" sz="1600" dirty="0"/>
          </a:p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Возможность соревнований и сотрудничества среди учеников.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457200"/>
            <a:ext cx="86868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3200" b="1" dirty="0">
                <a:solidFill>
                  <a:srgbClr val="00000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Онлайн-курсы и платформы обучения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457200" y="1645920"/>
            <a:ext cx="86868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Доступ к широкому спектру биологических курсов и материалов.</a:t>
            </a:r>
            <a:endParaRPr lang="en-US" sz="1600" dirty="0"/>
          </a:p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Обучение в любое время и в любом месте.</a:t>
            </a:r>
            <a:endParaRPr lang="en-US" sz="1600" dirty="0"/>
          </a:p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Возможность взаимодействия с преподавателями и одногруппниками.</a:t>
            </a:r>
            <a:endParaRPr lang="en-US" sz="1600" dirty="0"/>
          </a:p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Индивидуальный подход к обучению.</a:t>
            </a:r>
            <a:endParaRPr lang="en-US" sz="1600" dirty="0"/>
          </a:p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Доступ к дополнительным ресурсам и материалам.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457200"/>
            <a:ext cx="86868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3200" b="1" dirty="0">
                <a:solidFill>
                  <a:srgbClr val="00000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Интерактивные доски и проекторы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457200" y="1645920"/>
            <a:ext cx="86868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Демонстрация видео, изображений и презентаций высокого разрешения.</a:t>
            </a:r>
            <a:endParaRPr lang="en-US" sz="1600" dirty="0"/>
          </a:p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Возможность коллективной работы над проектами.</a:t>
            </a:r>
            <a:endParaRPr lang="en-US" sz="1600" dirty="0"/>
          </a:p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Более эффективное взаимодействие между учителем и учениками.</a:t>
            </a:r>
            <a:endParaRPr lang="en-US" sz="1600" dirty="0"/>
          </a:p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Улучшение визуального восприятия информации.</a:t>
            </a:r>
            <a:endParaRPr lang="en-US" sz="1600" dirty="0"/>
          </a:p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Создание интерактивных уроков и заданий.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456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457200"/>
            <a:ext cx="86868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3200" b="1" dirty="0">
                <a:solidFill>
                  <a:srgbClr val="00000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3D-печать в биологии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457200" y="1645920"/>
            <a:ext cx="86868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Создание моделей органов, клеток и молекул.</a:t>
            </a:r>
            <a:endParaRPr lang="en-US" sz="1600" dirty="0"/>
          </a:p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Тактильное изучение биологических структур.</a:t>
            </a:r>
            <a:endParaRPr lang="en-US" sz="1600" dirty="0"/>
          </a:p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Возможность самостоятельного конструирования моделей.</a:t>
            </a:r>
            <a:endParaRPr lang="en-US" sz="1600" dirty="0"/>
          </a:p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Повышение понимания пространственных отношений.</a:t>
            </a:r>
            <a:endParaRPr lang="en-US" sz="1600" dirty="0"/>
          </a:p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Улучшение запоминания и визуализации.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457200"/>
            <a:ext cx="86868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3200" b="1" dirty="0">
                <a:solidFill>
                  <a:srgbClr val="00000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Биоинформатика и анализ данных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457200" y="1645920"/>
            <a:ext cx="86868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Использование компьютерных программ для анализа биологических данных.</a:t>
            </a:r>
            <a:endParaRPr lang="en-US" sz="1600" dirty="0"/>
          </a:p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Развитие навыков работы с большими данными.</a:t>
            </a:r>
            <a:endParaRPr lang="en-US" sz="1600" dirty="0"/>
          </a:p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Анализ геномов, белков и других биологических молекул.</a:t>
            </a:r>
            <a:endParaRPr lang="en-US" sz="1600" dirty="0"/>
          </a:p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Предсказание функций генов и белков.</a:t>
            </a:r>
            <a:endParaRPr lang="en-US" sz="1600" dirty="0"/>
          </a:p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Разработка новых лекарственных препаратов.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5771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457200"/>
            <a:ext cx="86868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3200" b="1" dirty="0">
                <a:solidFill>
                  <a:srgbClr val="00000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Онлайн-энциклопедии и базы данных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457200" y="1645920"/>
            <a:ext cx="86868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Быстрый доступ к информации о различных биологических объектах и процессах.</a:t>
            </a:r>
            <a:endParaRPr lang="en-US" sz="1600" dirty="0"/>
          </a:p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Наличие иллюстраций, видео и анимации.</a:t>
            </a:r>
            <a:endParaRPr lang="en-US" sz="1600" dirty="0"/>
          </a:p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Постоянное обновление информации.</a:t>
            </a:r>
            <a:endParaRPr lang="en-US" sz="1600" dirty="0"/>
          </a:p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Возможность сравнения различных источников информации.</a:t>
            </a:r>
            <a:endParaRPr lang="en-US" sz="1600" dirty="0"/>
          </a:p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Развитие навыков поиска и анализа информации.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457200"/>
            <a:ext cx="86868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3200" b="1" dirty="0">
                <a:solidFill>
                  <a:srgbClr val="00000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Микроскопы с цифровым выходом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457200" y="1645920"/>
            <a:ext cx="86868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Возможность наблюдения биологических объектов в режиме реального времени на экране.</a:t>
            </a:r>
            <a:endParaRPr lang="en-US" sz="1600" dirty="0"/>
          </a:p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Запись и сохранение изображений и видео.</a:t>
            </a:r>
            <a:endParaRPr lang="en-US" sz="1600" dirty="0"/>
          </a:p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Увеличение доступности микроскопии для всех учеников.</a:t>
            </a:r>
            <a:endParaRPr lang="en-US" sz="1600" dirty="0"/>
          </a:p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Создание цифровых лабораторных работ.</a:t>
            </a:r>
            <a:endParaRPr lang="en-US" sz="1600" dirty="0"/>
          </a:p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Анализ изображений с помощью специального программного обеспечения.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457200"/>
            <a:ext cx="86868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3200" b="1" dirty="0">
                <a:solidFill>
                  <a:srgbClr val="00000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Введение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457200" y="1645920"/>
            <a:ext cx="86868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Современные технологии революционизируют процесс обучения биологии, делая его более интерактивным, доступным и эффективным.  Этот доклад рассмотрит различные цифровые инструменты и методы, которые трансформируют  понимание сложных биологических концепций.  Мы обсудим их преимущества и вызовы, связанные с их внедрением в образовательную среду.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457200"/>
            <a:ext cx="86868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3200" b="1" dirty="0">
                <a:solidFill>
                  <a:srgbClr val="00000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Сенсорные технологии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457200" y="1645920"/>
            <a:ext cx="86868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Использование сенсорных экранов для интерактивного обучения.</a:t>
            </a:r>
            <a:endParaRPr lang="en-US" sz="1600" dirty="0"/>
          </a:p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Возможность работы с интерактивными учебниками и приложениями.</a:t>
            </a:r>
            <a:endParaRPr lang="en-US" sz="1600" dirty="0"/>
          </a:p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Развитие мелкой моторики и координации движений.</a:t>
            </a:r>
            <a:endParaRPr lang="en-US" sz="1600" dirty="0"/>
          </a:p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Более комфортное и удобное обучение.</a:t>
            </a:r>
            <a:endParaRPr lang="en-US" sz="1600" dirty="0"/>
          </a:p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Интеграция с другими цифровыми ресурсами.</a:t>
            </a:r>
            <a:endParaRPr lang="en-US" sz="16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457200"/>
            <a:ext cx="86868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3200" b="1" dirty="0">
                <a:solidFill>
                  <a:srgbClr val="00000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Робототехника в биологии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457200" y="1645920"/>
            <a:ext cx="86868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Создание роботов для проведения экспериментов и исследований.</a:t>
            </a:r>
            <a:endParaRPr lang="en-US" sz="1600" dirty="0"/>
          </a:p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Автоматизация биологических процессов.</a:t>
            </a:r>
            <a:endParaRPr lang="en-US" sz="1600" dirty="0"/>
          </a:p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Моделирование биологических систем.</a:t>
            </a:r>
            <a:endParaRPr lang="en-US" sz="1600" dirty="0"/>
          </a:p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Развитие инженерного и программирования навыков.</a:t>
            </a:r>
            <a:endParaRPr lang="en-US" sz="1600" dirty="0"/>
          </a:p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Создание новых инструментов и методов в биологии.</a:t>
            </a:r>
            <a:endParaRPr lang="en-US" sz="16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457200"/>
            <a:ext cx="86868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3200" b="1" dirty="0">
                <a:solidFill>
                  <a:srgbClr val="00000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Проектная деятельность с использованием технологий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457200" y="1645920"/>
            <a:ext cx="86868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Разработка и реализация проектов с использованием цифровых инструментов.</a:t>
            </a:r>
            <a:endParaRPr lang="en-US" sz="1600" dirty="0"/>
          </a:p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Развитие навыков решения проблем и командной работы.</a:t>
            </a:r>
            <a:endParaRPr lang="en-US" sz="1600" dirty="0"/>
          </a:p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Применение знаний и навыков в реальных ситуациях.</a:t>
            </a:r>
            <a:endParaRPr lang="en-US" sz="1600" dirty="0"/>
          </a:p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Представление результатов проектов в различных форматах.</a:t>
            </a:r>
            <a:endParaRPr lang="en-US" sz="1600" dirty="0"/>
          </a:p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Повышение мотивации и вовлеченности учащихся.</a:t>
            </a:r>
            <a:endParaRPr lang="en-US" sz="16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457200"/>
            <a:ext cx="86868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3200" b="1" dirty="0">
                <a:solidFill>
                  <a:srgbClr val="00000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Использование больших данных в биологии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457200" y="1645920"/>
            <a:ext cx="86868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Анализ геномных данных для выявления закономерностей.</a:t>
            </a:r>
            <a:endParaRPr lang="en-US" sz="1600" dirty="0"/>
          </a:p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Предсказание развития заболеваний.</a:t>
            </a:r>
            <a:endParaRPr lang="en-US" sz="1600" dirty="0"/>
          </a:p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Разработка новых методов лечения.</a:t>
            </a:r>
            <a:endParaRPr lang="en-US" sz="1600" dirty="0"/>
          </a:p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Исследование эволюционных процессов.</a:t>
            </a:r>
            <a:endParaRPr lang="en-US" sz="1600" dirty="0"/>
          </a:p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Понимание сложных биологических систем.</a:t>
            </a:r>
            <a:endParaRPr lang="en-US" sz="16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457200"/>
            <a:ext cx="86868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3200" b="1" dirty="0">
                <a:solidFill>
                  <a:srgbClr val="00000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Дистанционное обучение в биологии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457200" y="1645920"/>
            <a:ext cx="86868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Доступ к образованию для учащихся в удаленных регионах.</a:t>
            </a:r>
            <a:endParaRPr lang="en-US" sz="1600" dirty="0"/>
          </a:p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Гибкость в организации учебного процесса.</a:t>
            </a:r>
            <a:endParaRPr lang="en-US" sz="1600" dirty="0"/>
          </a:p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Использование онлайн-платформ и инструментов.</a:t>
            </a:r>
            <a:endParaRPr lang="en-US" sz="1600" dirty="0"/>
          </a:p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Возможность индивидуального обучения.</a:t>
            </a:r>
            <a:endParaRPr lang="en-US" sz="1600" dirty="0"/>
          </a:p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Повышение доступности образования.</a:t>
            </a:r>
            <a:endParaRPr lang="en-US" sz="16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457200"/>
            <a:ext cx="86868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3200" b="1" dirty="0">
                <a:solidFill>
                  <a:srgbClr val="00000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Заключение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457200" y="1645920"/>
            <a:ext cx="86868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Современные технологии предоставляют беспрецедентные возможности для преподавания биологии.  Их внедрение позволяет сделать процесс обучения более эффективным, увлекательным и доступным для всех учащихся.  Однако, важно учитывать  вызовы, связанные с  доступом к технологиям и  необходимостью  профессиональной подготовки педагогов.  Дальнейшее развитие и интеграция  инновационных подходов  будет способствовать  улучшению качества биологического образования.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457200"/>
            <a:ext cx="86868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3200" b="1" dirty="0">
                <a:solidFill>
                  <a:srgbClr val="00000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Виртуальная реальность (VR) в биологии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457200" y="1645920"/>
            <a:ext cx="86868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Погружение в трехмерные модели клеток, органов и экосистем.</a:t>
            </a:r>
            <a:endParaRPr lang="en-US" sz="1600" dirty="0"/>
          </a:p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Интерактивное изучение анатомии человека и животных.</a:t>
            </a:r>
            <a:endParaRPr lang="en-US" sz="1600" dirty="0"/>
          </a:p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Возможность проведения виртуальных экспериментов без риска.</a:t>
            </a:r>
            <a:endParaRPr lang="en-US" sz="1600" dirty="0"/>
          </a:p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Увеличение мотивации и вовлеченности учащихся.</a:t>
            </a:r>
            <a:endParaRPr lang="en-US" sz="1600" dirty="0"/>
          </a:p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Доступ к местам, которые недоступны в реальной жизни (например, тропические леса).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457200"/>
            <a:ext cx="86868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3200" b="1" dirty="0">
                <a:solidFill>
                  <a:srgbClr val="00000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Дополненная реальность (AR) в биологии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457200" y="1645920"/>
            <a:ext cx="86868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Наложение цифровых объектов на реальный мир через смартфоны или планшеты.</a:t>
            </a:r>
            <a:endParaRPr lang="en-US" sz="1600" dirty="0"/>
          </a:p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Изучение биологических процессов в реальном времени.</a:t>
            </a:r>
            <a:endParaRPr lang="en-US" sz="1600" dirty="0"/>
          </a:p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Интерактивные модели растений и животных в классе.</a:t>
            </a:r>
            <a:endParaRPr lang="en-US" sz="1600" dirty="0"/>
          </a:p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Возможность "разобрать"  органы и системы на экране.</a:t>
            </a:r>
            <a:endParaRPr lang="en-US" sz="1600" dirty="0"/>
          </a:p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Более эффективное запоминание материала.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457200"/>
            <a:ext cx="86868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3200" b="1" dirty="0">
                <a:solidFill>
                  <a:srgbClr val="00000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Использование интерактивных симуляций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457200" y="1645920"/>
            <a:ext cx="86868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Моделирование сложных биологических процессов.</a:t>
            </a:r>
            <a:endParaRPr lang="en-US" sz="1600" dirty="0"/>
          </a:p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Проведение виртуальных экспериментов и наблюдений.</a:t>
            </a:r>
            <a:endParaRPr lang="en-US" sz="1600" dirty="0"/>
          </a:p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Возможность изменения параметров и наблюдения за результатами.</a:t>
            </a:r>
            <a:endParaRPr lang="en-US" sz="1600" dirty="0"/>
          </a:p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Развитие навыков анализа данных и критического мышления.</a:t>
            </a:r>
            <a:endParaRPr lang="en-US" sz="1600" dirty="0"/>
          </a:p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Самостоятельное изучение материала в удобном темпе.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730</Words>
  <Application>Microsoft Office PowerPoint</Application>
  <PresentationFormat>Экран (16:9)</PresentationFormat>
  <Paragraphs>122</Paragraphs>
  <Slides>25</Slides>
  <Notes>25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Arial</vt:lpstr>
      <vt:lpstr>Calibri</vt:lpstr>
      <vt:lpstr>Georgia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Нина Валентиновна</cp:lastModifiedBy>
  <cp:revision>7</cp:revision>
  <dcterms:created xsi:type="dcterms:W3CDTF">2024-12-13T10:34:21Z</dcterms:created>
  <dcterms:modified xsi:type="dcterms:W3CDTF">2025-03-11T08:08:48Z</dcterms:modified>
</cp:coreProperties>
</file>